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4" r:id="rId1"/>
  </p:sldMasterIdLst>
  <p:notesMasterIdLst>
    <p:notesMasterId r:id="rId13"/>
  </p:notesMasterIdLst>
  <p:sldIdLst>
    <p:sldId id="271" r:id="rId2"/>
    <p:sldId id="273" r:id="rId3"/>
    <p:sldId id="282" r:id="rId4"/>
    <p:sldId id="274" r:id="rId5"/>
    <p:sldId id="275" r:id="rId6"/>
    <p:sldId id="276" r:id="rId7"/>
    <p:sldId id="278" r:id="rId8"/>
    <p:sldId id="279" r:id="rId9"/>
    <p:sldId id="284" r:id="rId10"/>
    <p:sldId id="280" r:id="rId11"/>
    <p:sldId id="28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97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313A36-5EA2-5729-3F4D-040864463EEA}" v="1" dt="2026-02-19T16:02:01.647"/>
    <p1510:client id="{19C9C328-0395-A56A-EFEF-BF0BAD8C45DF}" v="26" dt="2026-02-18T17:42:29.736"/>
    <p1510:client id="{3420351B-C5AF-8445-1EB7-72A9A9A67487}" v="55" dt="2026-02-17T21:40:59.703"/>
    <p1510:client id="{40C773B9-A97C-C200-33C1-1E1A0EC2938B}" v="2" dt="2026-02-18T18:34:58.159"/>
    <p1510:client id="{D41BD130-ABEB-010B-1657-402E7E23873B}" v="53" dt="2026-02-17T22:37:53.656"/>
    <p1510:client id="{EF763C9A-90E5-E0B6-370E-2CFBAA48F86F}" v="8" dt="2026-02-17T21:46:11.357"/>
    <p1510:client id="{F375C5CA-0A82-57F1-F0A0-93C29659C904}" v="3" dt="2026-02-18T21:22:53.7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ee Scriven" userId="S::superintendent@lopezislandhd.org::18d270fc-34b2-4151-8ce1-28ca6b0c771c" providerId="AD" clId="Web-{F375C5CA-0A82-57F1-F0A0-93C29659C904}"/>
    <pc:docChg chg="modSld">
      <pc:chgData name="Edee Scriven" userId="S::superintendent@lopezislandhd.org::18d270fc-34b2-4151-8ce1-28ca6b0c771c" providerId="AD" clId="Web-{F375C5CA-0A82-57F1-F0A0-93C29659C904}" dt="2026-02-18T21:22:53.701" v="2" actId="20577"/>
      <pc:docMkLst>
        <pc:docMk/>
      </pc:docMkLst>
      <pc:sldChg chg="modSp">
        <pc:chgData name="Edee Scriven" userId="S::superintendent@lopezislandhd.org::18d270fc-34b2-4151-8ce1-28ca6b0c771c" providerId="AD" clId="Web-{F375C5CA-0A82-57F1-F0A0-93C29659C904}" dt="2026-02-18T21:22:53.701" v="2" actId="20577"/>
        <pc:sldMkLst>
          <pc:docMk/>
          <pc:sldMk cId="301882364" sldId="279"/>
        </pc:sldMkLst>
        <pc:spChg chg="mod">
          <ac:chgData name="Edee Scriven" userId="S::superintendent@lopezislandhd.org::18d270fc-34b2-4151-8ce1-28ca6b0c771c" providerId="AD" clId="Web-{F375C5CA-0A82-57F1-F0A0-93C29659C904}" dt="2026-02-18T21:22:53.701" v="2" actId="20577"/>
          <ac:spMkLst>
            <pc:docMk/>
            <pc:sldMk cId="301882364" sldId="279"/>
            <ac:spMk id="3" creationId="{48CB06EE-B510-CC04-7E64-F32FAF636EFD}"/>
          </ac:spMkLst>
        </pc:spChg>
      </pc:sldChg>
    </pc:docChg>
  </pc:docChgLst>
  <pc:docChgLst>
    <pc:chgData name="Edee Scriven" userId="S::superintendent@lopezislandhd.org::18d270fc-34b2-4151-8ce1-28ca6b0c771c" providerId="AD" clId="Web-{EF763C9A-90E5-E0B6-370E-2CFBAA48F86F}"/>
    <pc:docChg chg="modSld">
      <pc:chgData name="Edee Scriven" userId="S::superintendent@lopezislandhd.org::18d270fc-34b2-4151-8ce1-28ca6b0c771c" providerId="AD" clId="Web-{EF763C9A-90E5-E0B6-370E-2CFBAA48F86F}" dt="2026-02-17T21:46:11.357" v="7"/>
      <pc:docMkLst>
        <pc:docMk/>
      </pc:docMkLst>
      <pc:sldChg chg="addSp delSp modSp">
        <pc:chgData name="Edee Scriven" userId="S::superintendent@lopezislandhd.org::18d270fc-34b2-4151-8ce1-28ca6b0c771c" providerId="AD" clId="Web-{EF763C9A-90E5-E0B6-370E-2CFBAA48F86F}" dt="2026-02-17T21:46:11.357" v="7"/>
        <pc:sldMkLst>
          <pc:docMk/>
          <pc:sldMk cId="1479988338" sldId="275"/>
        </pc:sldMkLst>
        <pc:picChg chg="add mod">
          <ac:chgData name="Edee Scriven" userId="S::superintendent@lopezislandhd.org::18d270fc-34b2-4151-8ce1-28ca6b0c771c" providerId="AD" clId="Web-{EF763C9A-90E5-E0B6-370E-2CFBAA48F86F}" dt="2026-02-17T21:46:11.357" v="7"/>
          <ac:picMkLst>
            <pc:docMk/>
            <pc:sldMk cId="1479988338" sldId="275"/>
            <ac:picMk id="8" creationId="{833487F8-BA0F-9388-125E-2357566DF36C}"/>
          </ac:picMkLst>
        </pc:picChg>
      </pc:sldChg>
    </pc:docChg>
  </pc:docChgLst>
  <pc:docChgLst>
    <pc:chgData name="Edee Scriven" userId="S::superintendent@lopezislandhd.org::18d270fc-34b2-4151-8ce1-28ca6b0c771c" providerId="AD" clId="Web-{3420351B-C5AF-8445-1EB7-72A9A9A67487}"/>
    <pc:docChg chg="addSld delSld modSld">
      <pc:chgData name="Edee Scriven" userId="S::superintendent@lopezislandhd.org::18d270fc-34b2-4151-8ce1-28ca6b0c771c" providerId="AD" clId="Web-{3420351B-C5AF-8445-1EB7-72A9A9A67487}" dt="2026-02-17T21:40:59.703" v="59" actId="20577"/>
      <pc:docMkLst>
        <pc:docMk/>
      </pc:docMkLst>
      <pc:sldChg chg="modSp">
        <pc:chgData name="Edee Scriven" userId="S::superintendent@lopezislandhd.org::18d270fc-34b2-4151-8ce1-28ca6b0c771c" providerId="AD" clId="Web-{3420351B-C5AF-8445-1EB7-72A9A9A67487}" dt="2026-02-17T21:33:23.230" v="4" actId="20577"/>
        <pc:sldMkLst>
          <pc:docMk/>
          <pc:sldMk cId="281629317" sldId="273"/>
        </pc:sldMkLst>
        <pc:spChg chg="mod">
          <ac:chgData name="Edee Scriven" userId="S::superintendent@lopezislandhd.org::18d270fc-34b2-4151-8ce1-28ca6b0c771c" providerId="AD" clId="Web-{3420351B-C5AF-8445-1EB7-72A9A9A67487}" dt="2026-02-17T21:33:23.230" v="4" actId="20577"/>
          <ac:spMkLst>
            <pc:docMk/>
            <pc:sldMk cId="281629317" sldId="273"/>
            <ac:spMk id="3" creationId="{792E3D71-B331-A5E7-366F-CA4B2AD2282C}"/>
          </ac:spMkLst>
        </pc:spChg>
      </pc:sldChg>
      <pc:sldChg chg="modSp">
        <pc:chgData name="Edee Scriven" userId="S::superintendent@lopezislandhd.org::18d270fc-34b2-4151-8ce1-28ca6b0c771c" providerId="AD" clId="Web-{3420351B-C5AF-8445-1EB7-72A9A9A67487}" dt="2026-02-17T21:40:59.703" v="59" actId="20577"/>
        <pc:sldMkLst>
          <pc:docMk/>
          <pc:sldMk cId="4154544734" sldId="280"/>
        </pc:sldMkLst>
        <pc:spChg chg="mod">
          <ac:chgData name="Edee Scriven" userId="S::superintendent@lopezislandhd.org::18d270fc-34b2-4151-8ce1-28ca6b0c771c" providerId="AD" clId="Web-{3420351B-C5AF-8445-1EB7-72A9A9A67487}" dt="2026-02-17T21:40:59.703" v="59" actId="20577"/>
          <ac:spMkLst>
            <pc:docMk/>
            <pc:sldMk cId="4154544734" sldId="280"/>
            <ac:spMk id="3" creationId="{4FF6AA4C-698F-8153-730A-4D2B2372CD7A}"/>
          </ac:spMkLst>
        </pc:spChg>
      </pc:sldChg>
      <pc:sldChg chg="modSp add replId">
        <pc:chgData name="Edee Scriven" userId="S::superintendent@lopezislandhd.org::18d270fc-34b2-4151-8ce1-28ca6b0c771c" providerId="AD" clId="Web-{3420351B-C5AF-8445-1EB7-72A9A9A67487}" dt="2026-02-17T21:39:08.077" v="27" actId="20577"/>
        <pc:sldMkLst>
          <pc:docMk/>
          <pc:sldMk cId="3808816205" sldId="284"/>
        </pc:sldMkLst>
        <pc:spChg chg="mod">
          <ac:chgData name="Edee Scriven" userId="S::superintendent@lopezislandhd.org::18d270fc-34b2-4151-8ce1-28ca6b0c771c" providerId="AD" clId="Web-{3420351B-C5AF-8445-1EB7-72A9A9A67487}" dt="2026-02-17T21:39:08.077" v="27" actId="20577"/>
          <ac:spMkLst>
            <pc:docMk/>
            <pc:sldMk cId="3808816205" sldId="284"/>
            <ac:spMk id="2" creationId="{1A1CDD0B-ADA5-542A-9446-0890BDD9C049}"/>
          </ac:spMkLst>
        </pc:spChg>
        <pc:spChg chg="mod">
          <ac:chgData name="Edee Scriven" userId="S::superintendent@lopezislandhd.org::18d270fc-34b2-4151-8ce1-28ca6b0c771c" providerId="AD" clId="Web-{3420351B-C5AF-8445-1EB7-72A9A9A67487}" dt="2026-02-17T21:38:14.123" v="24" actId="20577"/>
          <ac:spMkLst>
            <pc:docMk/>
            <pc:sldMk cId="3808816205" sldId="284"/>
            <ac:spMk id="3" creationId="{AF982B08-6D46-7E43-CD48-14308784A475}"/>
          </ac:spMkLst>
        </pc:spChg>
      </pc:sldChg>
    </pc:docChg>
  </pc:docChgLst>
  <pc:docChgLst>
    <pc:chgData name="Edee Scriven" userId="S::superintendent@lopezislandhd.org::18d270fc-34b2-4151-8ce1-28ca6b0c771c" providerId="AD" clId="Web-{D41BD130-ABEB-010B-1657-402E7E23873B}"/>
    <pc:docChg chg="modSld">
      <pc:chgData name="Edee Scriven" userId="S::superintendent@lopezislandhd.org::18d270fc-34b2-4151-8ce1-28ca6b0c771c" providerId="AD" clId="Web-{D41BD130-ABEB-010B-1657-402E7E23873B}" dt="2026-02-17T22:37:53.656" v="55" actId="20577"/>
      <pc:docMkLst>
        <pc:docMk/>
      </pc:docMkLst>
      <pc:sldChg chg="modSp">
        <pc:chgData name="Edee Scriven" userId="S::superintendent@lopezislandhd.org::18d270fc-34b2-4151-8ce1-28ca6b0c771c" providerId="AD" clId="Web-{D41BD130-ABEB-010B-1657-402E7E23873B}" dt="2026-02-17T22:35:37.639" v="6" actId="20577"/>
        <pc:sldMkLst>
          <pc:docMk/>
          <pc:sldMk cId="281629317" sldId="273"/>
        </pc:sldMkLst>
        <pc:spChg chg="mod">
          <ac:chgData name="Edee Scriven" userId="S::superintendent@lopezislandhd.org::18d270fc-34b2-4151-8ce1-28ca6b0c771c" providerId="AD" clId="Web-{D41BD130-ABEB-010B-1657-402E7E23873B}" dt="2026-02-17T22:35:37.639" v="6" actId="20577"/>
          <ac:spMkLst>
            <pc:docMk/>
            <pc:sldMk cId="281629317" sldId="273"/>
            <ac:spMk id="3" creationId="{792E3D71-B331-A5E7-366F-CA4B2AD2282C}"/>
          </ac:spMkLst>
        </pc:spChg>
      </pc:sldChg>
      <pc:sldChg chg="modSp">
        <pc:chgData name="Edee Scriven" userId="S::superintendent@lopezislandhd.org::18d270fc-34b2-4151-8ce1-28ca6b0c771c" providerId="AD" clId="Web-{D41BD130-ABEB-010B-1657-402E7E23873B}" dt="2026-02-17T22:37:53.656" v="55" actId="20577"/>
        <pc:sldMkLst>
          <pc:docMk/>
          <pc:sldMk cId="3843880608" sldId="276"/>
        </pc:sldMkLst>
        <pc:spChg chg="mod">
          <ac:chgData name="Edee Scriven" userId="S::superintendent@lopezislandhd.org::18d270fc-34b2-4151-8ce1-28ca6b0c771c" providerId="AD" clId="Web-{D41BD130-ABEB-010B-1657-402E7E23873B}" dt="2026-02-17T22:37:53.656" v="55" actId="20577"/>
          <ac:spMkLst>
            <pc:docMk/>
            <pc:sldMk cId="3843880608" sldId="276"/>
            <ac:spMk id="3" creationId="{87805301-1375-2CDA-3B03-D01132DF9B2A}"/>
          </ac:spMkLst>
        </pc:spChg>
      </pc:sldChg>
    </pc:docChg>
  </pc:docChgLst>
  <pc:docChgLst>
    <pc:chgData name="Edee Scriven" userId="S::superintendent@lopezislandhd.org::18d270fc-34b2-4151-8ce1-28ca6b0c771c" providerId="AD" clId="Web-{19C9C328-0395-A56A-EFEF-BF0BAD8C45DF}"/>
    <pc:docChg chg="modSld">
      <pc:chgData name="Edee Scriven" userId="S::superintendent@lopezislandhd.org::18d270fc-34b2-4151-8ce1-28ca6b0c771c" providerId="AD" clId="Web-{19C9C328-0395-A56A-EFEF-BF0BAD8C45DF}" dt="2026-02-18T17:42:29.736" v="27" actId="20577"/>
      <pc:docMkLst>
        <pc:docMk/>
      </pc:docMkLst>
      <pc:sldChg chg="modSp">
        <pc:chgData name="Edee Scriven" userId="S::superintendent@lopezislandhd.org::18d270fc-34b2-4151-8ce1-28ca6b0c771c" providerId="AD" clId="Web-{19C9C328-0395-A56A-EFEF-BF0BAD8C45DF}" dt="2026-02-18T17:42:29.736" v="27" actId="20577"/>
        <pc:sldMkLst>
          <pc:docMk/>
          <pc:sldMk cId="3843880608" sldId="276"/>
        </pc:sldMkLst>
        <pc:spChg chg="mod">
          <ac:chgData name="Edee Scriven" userId="S::superintendent@lopezislandhd.org::18d270fc-34b2-4151-8ce1-28ca6b0c771c" providerId="AD" clId="Web-{19C9C328-0395-A56A-EFEF-BF0BAD8C45DF}" dt="2026-02-18T17:42:29.736" v="27" actId="20577"/>
          <ac:spMkLst>
            <pc:docMk/>
            <pc:sldMk cId="3843880608" sldId="276"/>
            <ac:spMk id="3" creationId="{87805301-1375-2CDA-3B03-D01132DF9B2A}"/>
          </ac:spMkLst>
        </pc:spChg>
      </pc:sldChg>
    </pc:docChg>
  </pc:docChgLst>
  <pc:docChgLst>
    <pc:chgData name="Edee Scriven" userId="S::superintendent@lopezislandhd.org::18d270fc-34b2-4151-8ce1-28ca6b0c771c" providerId="AD" clId="Web-{40C773B9-A97C-C200-33C1-1E1A0EC2938B}"/>
    <pc:docChg chg="modSld">
      <pc:chgData name="Edee Scriven" userId="S::superintendent@lopezislandhd.org::18d270fc-34b2-4151-8ce1-28ca6b0c771c" providerId="AD" clId="Web-{40C773B9-A97C-C200-33C1-1E1A0EC2938B}" dt="2026-02-18T18:34:58.159" v="1" actId="20577"/>
      <pc:docMkLst>
        <pc:docMk/>
      </pc:docMkLst>
      <pc:sldChg chg="modSp">
        <pc:chgData name="Edee Scriven" userId="S::superintendent@lopezislandhd.org::18d270fc-34b2-4151-8ce1-28ca6b0c771c" providerId="AD" clId="Web-{40C773B9-A97C-C200-33C1-1E1A0EC2938B}" dt="2026-02-18T18:34:58.159" v="1" actId="20577"/>
        <pc:sldMkLst>
          <pc:docMk/>
          <pc:sldMk cId="301882364" sldId="279"/>
        </pc:sldMkLst>
        <pc:spChg chg="mod">
          <ac:chgData name="Edee Scriven" userId="S::superintendent@lopezislandhd.org::18d270fc-34b2-4151-8ce1-28ca6b0c771c" providerId="AD" clId="Web-{40C773B9-A97C-C200-33C1-1E1A0EC2938B}" dt="2026-02-18T18:34:58.159" v="1" actId="20577"/>
          <ac:spMkLst>
            <pc:docMk/>
            <pc:sldMk cId="301882364" sldId="279"/>
            <ac:spMk id="3" creationId="{48CB06EE-B510-CC04-7E64-F32FAF636EFD}"/>
          </ac:spMkLst>
        </pc:spChg>
      </pc:sldChg>
    </pc:docChg>
  </pc:docChgLst>
  <pc:docChgLst>
    <pc:chgData name="Edee Scriven" userId="S::superintendent@lopezislandhd.org::18d270fc-34b2-4151-8ce1-28ca6b0c771c" providerId="AD" clId="Web-{C539B375-2118-7CF2-D9D4-D601C1BAFDEA}"/>
    <pc:docChg chg="delSld modSld">
      <pc:chgData name="Edee Scriven" userId="S::superintendent@lopezislandhd.org::18d270fc-34b2-4151-8ce1-28ca6b0c771c" providerId="AD" clId="Web-{C539B375-2118-7CF2-D9D4-D601C1BAFDEA}" dt="2026-02-17T01:55:41.618" v="59" actId="20577"/>
      <pc:docMkLst>
        <pc:docMk/>
      </pc:docMkLst>
      <pc:sldChg chg="addSp modSp">
        <pc:chgData name="Edee Scriven" userId="S::superintendent@lopezislandhd.org::18d270fc-34b2-4151-8ce1-28ca6b0c771c" providerId="AD" clId="Web-{C539B375-2118-7CF2-D9D4-D601C1BAFDEA}" dt="2026-02-17T01:49:08.557" v="31" actId="1076"/>
        <pc:sldMkLst>
          <pc:docMk/>
          <pc:sldMk cId="4034907664" sldId="271"/>
        </pc:sldMkLst>
        <pc:picChg chg="mod">
          <ac:chgData name="Edee Scriven" userId="S::superintendent@lopezislandhd.org::18d270fc-34b2-4151-8ce1-28ca6b0c771c" providerId="AD" clId="Web-{C539B375-2118-7CF2-D9D4-D601C1BAFDEA}" dt="2026-02-17T01:49:08.557" v="31" actId="1076"/>
          <ac:picMkLst>
            <pc:docMk/>
            <pc:sldMk cId="4034907664" sldId="271"/>
            <ac:picMk id="2" creationId="{58E36289-0FD9-D3DC-60D7-7E137911B55E}"/>
          </ac:picMkLst>
        </pc:picChg>
        <pc:picChg chg="add mod">
          <ac:chgData name="Edee Scriven" userId="S::superintendent@lopezislandhd.org::18d270fc-34b2-4151-8ce1-28ca6b0c771c" providerId="AD" clId="Web-{C539B375-2118-7CF2-D9D4-D601C1BAFDEA}" dt="2026-02-17T01:40:51.272" v="27" actId="1076"/>
          <ac:picMkLst>
            <pc:docMk/>
            <pc:sldMk cId="4034907664" sldId="271"/>
            <ac:picMk id="4" creationId="{89230A47-4193-6596-220E-2A82EB528699}"/>
          </ac:picMkLst>
        </pc:picChg>
      </pc:sldChg>
      <pc:sldChg chg="modSp">
        <pc:chgData name="Edee Scriven" userId="S::superintendent@lopezislandhd.org::18d270fc-34b2-4151-8ce1-28ca6b0c771c" providerId="AD" clId="Web-{C539B375-2118-7CF2-D9D4-D601C1BAFDEA}" dt="2026-02-17T01:27:59.884" v="6" actId="20577"/>
        <pc:sldMkLst>
          <pc:docMk/>
          <pc:sldMk cId="281629317" sldId="273"/>
        </pc:sldMkLst>
        <pc:spChg chg="mod">
          <ac:chgData name="Edee Scriven" userId="S::superintendent@lopezislandhd.org::18d270fc-34b2-4151-8ce1-28ca6b0c771c" providerId="AD" clId="Web-{C539B375-2118-7CF2-D9D4-D601C1BAFDEA}" dt="2026-02-17T01:27:59.884" v="6" actId="20577"/>
          <ac:spMkLst>
            <pc:docMk/>
            <pc:sldMk cId="281629317" sldId="273"/>
            <ac:spMk id="3" creationId="{792E3D71-B331-A5E7-366F-CA4B2AD2282C}"/>
          </ac:spMkLst>
        </pc:spChg>
      </pc:sldChg>
      <pc:sldChg chg="modSp">
        <pc:chgData name="Edee Scriven" userId="S::superintendent@lopezislandhd.org::18d270fc-34b2-4151-8ce1-28ca6b0c771c" providerId="AD" clId="Web-{C539B375-2118-7CF2-D9D4-D601C1BAFDEA}" dt="2026-02-17T01:35:21.289" v="20" actId="20577"/>
        <pc:sldMkLst>
          <pc:docMk/>
          <pc:sldMk cId="2525546124" sldId="274"/>
        </pc:sldMkLst>
        <pc:spChg chg="mod">
          <ac:chgData name="Edee Scriven" userId="S::superintendent@lopezislandhd.org::18d270fc-34b2-4151-8ce1-28ca6b0c771c" providerId="AD" clId="Web-{C539B375-2118-7CF2-D9D4-D601C1BAFDEA}" dt="2026-02-17T01:35:21.289" v="20" actId="20577"/>
          <ac:spMkLst>
            <pc:docMk/>
            <pc:sldMk cId="2525546124" sldId="274"/>
            <ac:spMk id="3" creationId="{7CF8EB89-AFFA-CD60-ABF4-C9BA81CE36BF}"/>
          </ac:spMkLst>
        </pc:spChg>
      </pc:sldChg>
      <pc:sldChg chg="addSp modSp">
        <pc:chgData name="Edee Scriven" userId="S::superintendent@lopezislandhd.org::18d270fc-34b2-4151-8ce1-28ca6b0c771c" providerId="AD" clId="Web-{C539B375-2118-7CF2-D9D4-D601C1BAFDEA}" dt="2026-02-17T01:52:07.728" v="38" actId="1076"/>
        <pc:sldMkLst>
          <pc:docMk/>
          <pc:sldMk cId="1479988338" sldId="275"/>
        </pc:sldMkLst>
        <pc:spChg chg="mod">
          <ac:chgData name="Edee Scriven" userId="S::superintendent@lopezislandhd.org::18d270fc-34b2-4151-8ce1-28ca6b0c771c" providerId="AD" clId="Web-{C539B375-2118-7CF2-D9D4-D601C1BAFDEA}" dt="2026-02-17T01:51:29.338" v="35" actId="20577"/>
          <ac:spMkLst>
            <pc:docMk/>
            <pc:sldMk cId="1479988338" sldId="275"/>
            <ac:spMk id="3" creationId="{A0040382-DB38-ED3F-6035-C6ED48A4F15C}"/>
          </ac:spMkLst>
        </pc:spChg>
        <pc:picChg chg="add mod">
          <ac:chgData name="Edee Scriven" userId="S::superintendent@lopezislandhd.org::18d270fc-34b2-4151-8ce1-28ca6b0c771c" providerId="AD" clId="Web-{C539B375-2118-7CF2-D9D4-D601C1BAFDEA}" dt="2026-02-17T01:52:07.728" v="38" actId="1076"/>
          <ac:picMkLst>
            <pc:docMk/>
            <pc:sldMk cId="1479988338" sldId="275"/>
            <ac:picMk id="4" creationId="{D119DC3F-B0C2-C77E-BC27-618F8475319F}"/>
          </ac:picMkLst>
        </pc:picChg>
      </pc:sldChg>
      <pc:sldChg chg="modSp">
        <pc:chgData name="Edee Scriven" userId="S::superintendent@lopezislandhd.org::18d270fc-34b2-4151-8ce1-28ca6b0c771c" providerId="AD" clId="Web-{C539B375-2118-7CF2-D9D4-D601C1BAFDEA}" dt="2026-02-17T01:53:00.087" v="42" actId="20577"/>
        <pc:sldMkLst>
          <pc:docMk/>
          <pc:sldMk cId="386324556" sldId="278"/>
        </pc:sldMkLst>
        <pc:spChg chg="mod">
          <ac:chgData name="Edee Scriven" userId="S::superintendent@lopezislandhd.org::18d270fc-34b2-4151-8ce1-28ca6b0c771c" providerId="AD" clId="Web-{C539B375-2118-7CF2-D9D4-D601C1BAFDEA}" dt="2026-02-17T01:53:00.087" v="42" actId="20577"/>
          <ac:spMkLst>
            <pc:docMk/>
            <pc:sldMk cId="386324556" sldId="278"/>
            <ac:spMk id="3" creationId="{2E4378B5-26F9-862F-3F00-36580508976B}"/>
          </ac:spMkLst>
        </pc:spChg>
      </pc:sldChg>
      <pc:sldChg chg="modSp">
        <pc:chgData name="Edee Scriven" userId="S::superintendent@lopezislandhd.org::18d270fc-34b2-4151-8ce1-28ca6b0c771c" providerId="AD" clId="Web-{C539B375-2118-7CF2-D9D4-D601C1BAFDEA}" dt="2026-02-17T01:54:41.790" v="50" actId="20577"/>
        <pc:sldMkLst>
          <pc:docMk/>
          <pc:sldMk cId="301882364" sldId="279"/>
        </pc:sldMkLst>
        <pc:spChg chg="mod">
          <ac:chgData name="Edee Scriven" userId="S::superintendent@lopezislandhd.org::18d270fc-34b2-4151-8ce1-28ca6b0c771c" providerId="AD" clId="Web-{C539B375-2118-7CF2-D9D4-D601C1BAFDEA}" dt="2026-02-17T01:54:41.790" v="50" actId="20577"/>
          <ac:spMkLst>
            <pc:docMk/>
            <pc:sldMk cId="301882364" sldId="279"/>
            <ac:spMk id="3" creationId="{48CB06EE-B510-CC04-7E64-F32FAF636EFD}"/>
          </ac:spMkLst>
        </pc:spChg>
      </pc:sldChg>
      <pc:sldChg chg="modSp">
        <pc:chgData name="Edee Scriven" userId="S::superintendent@lopezislandhd.org::18d270fc-34b2-4151-8ce1-28ca6b0c771c" providerId="AD" clId="Web-{C539B375-2118-7CF2-D9D4-D601C1BAFDEA}" dt="2026-02-17T01:55:41.618" v="59" actId="20577"/>
        <pc:sldMkLst>
          <pc:docMk/>
          <pc:sldMk cId="4154544734" sldId="280"/>
        </pc:sldMkLst>
        <pc:spChg chg="mod">
          <ac:chgData name="Edee Scriven" userId="S::superintendent@lopezislandhd.org::18d270fc-34b2-4151-8ce1-28ca6b0c771c" providerId="AD" clId="Web-{C539B375-2118-7CF2-D9D4-D601C1BAFDEA}" dt="2026-02-17T01:55:41.618" v="59" actId="20577"/>
          <ac:spMkLst>
            <pc:docMk/>
            <pc:sldMk cId="4154544734" sldId="280"/>
            <ac:spMk id="3" creationId="{4FF6AA4C-698F-8153-730A-4D2B2372CD7A}"/>
          </ac:spMkLst>
        </pc:spChg>
      </pc:sldChg>
      <pc:sldChg chg="addSp">
        <pc:chgData name="Edee Scriven" userId="S::superintendent@lopezislandhd.org::18d270fc-34b2-4151-8ce1-28ca6b0c771c" providerId="AD" clId="Web-{C539B375-2118-7CF2-D9D4-D601C1BAFDEA}" dt="2026-02-17T01:41:44.022" v="28"/>
        <pc:sldMkLst>
          <pc:docMk/>
          <pc:sldMk cId="2055755264" sldId="282"/>
        </pc:sldMkLst>
        <pc:picChg chg="add">
          <ac:chgData name="Edee Scriven" userId="S::superintendent@lopezislandhd.org::18d270fc-34b2-4151-8ce1-28ca6b0c771c" providerId="AD" clId="Web-{C539B375-2118-7CF2-D9D4-D601C1BAFDEA}" dt="2026-02-17T01:41:44.022" v="28"/>
          <ac:picMkLst>
            <pc:docMk/>
            <pc:sldMk cId="2055755264" sldId="282"/>
            <ac:picMk id="5" creationId="{B80EBADA-A6E9-02EA-2B27-3BF6860DAC17}"/>
          </ac:picMkLst>
        </pc:picChg>
      </pc:sldChg>
    </pc:docChg>
  </pc:docChgLst>
  <pc:docChgLst>
    <pc:chgData name="Edee Scriven" userId="S::superintendent@lopezislandhd.org::18d270fc-34b2-4151-8ce1-28ca6b0c771c" providerId="AD" clId="Web-{05313A36-5EA2-5729-3F4D-040864463EEA}"/>
    <pc:docChg chg="modSld">
      <pc:chgData name="Edee Scriven" userId="S::superintendent@lopezislandhd.org::18d270fc-34b2-4151-8ce1-28ca6b0c771c" providerId="AD" clId="Web-{05313A36-5EA2-5729-3F4D-040864463EEA}" dt="2026-02-19T16:02:01.647" v="0" actId="20577"/>
      <pc:docMkLst>
        <pc:docMk/>
      </pc:docMkLst>
      <pc:sldChg chg="modSp">
        <pc:chgData name="Edee Scriven" userId="S::superintendent@lopezislandhd.org::18d270fc-34b2-4151-8ce1-28ca6b0c771c" providerId="AD" clId="Web-{05313A36-5EA2-5729-3F4D-040864463EEA}" dt="2026-02-19T16:02:01.647" v="0" actId="20577"/>
        <pc:sldMkLst>
          <pc:docMk/>
          <pc:sldMk cId="301882364" sldId="279"/>
        </pc:sldMkLst>
        <pc:spChg chg="mod">
          <ac:chgData name="Edee Scriven" userId="S::superintendent@lopezislandhd.org::18d270fc-34b2-4151-8ce1-28ca6b0c771c" providerId="AD" clId="Web-{05313A36-5EA2-5729-3F4D-040864463EEA}" dt="2026-02-19T16:02:01.647" v="0" actId="20577"/>
          <ac:spMkLst>
            <pc:docMk/>
            <pc:sldMk cId="301882364" sldId="279"/>
            <ac:spMk id="3" creationId="{48CB06EE-B510-CC04-7E64-F32FAF636EF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FAF2E9-D4C1-4B72-AB66-6B38F5700267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C1FDA2-8F63-4710-900F-EF5B39B3C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589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74B1D3-152A-CD46-8BA7-6509F08261C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33949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47B6A8-851F-DE26-B33D-87EB811E53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E9412E2-2D11-77F7-89AB-9CCD9A572A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D0A2273-8339-F267-9DEE-5194E5DFE7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D7CA46-52FB-CD81-9DB9-149B587AE0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74B1D3-152A-CD46-8BA7-6509F08261C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31836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C1FDA2-8F63-4710-900F-EF5B39B3C39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3019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77290F-2A86-F2EF-0D0F-EDFC1ADF66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EFCA88E-D5E1-DF90-230D-9FC9745CF5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B8C5645-BC85-6303-22F8-83B198E98E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0EDDE6-78BE-D6CC-68F9-37CB01F70E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74B1D3-152A-CD46-8BA7-6509F08261C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03473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9D6786-0C99-5152-E35F-9F26544D07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E2BF847-F0EA-6AA4-3485-EABC632F3C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6A54CE3-21B1-FBF6-1669-A2BE80AC59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B5470C-8482-CE73-C6E0-8B5AD09795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74B1D3-152A-CD46-8BA7-6509F08261C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9500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69220-982B-F054-144B-4FB3BCEFAA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C6C1F3-9BD6-01DC-E9BC-76E5B4A054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065658-5149-6470-04AF-162E6D917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5ACEC-7914-4ECC-A1A3-3B15943F0DEF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2690AC-8015-081B-19C9-F4E073AA9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D091EF-52B2-D30E-1A5A-392BA1110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FAEB-22C6-4554-9F01-30068C1D1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22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EFA94-2EBF-A731-113A-DBB1E5065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94B70A-FA2E-FEF6-BF47-DBDD7414E1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042C67-21F2-03CE-9C44-ADC547200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5ACEC-7914-4ECC-A1A3-3B15943F0DEF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AC5B8D-072D-A0BF-EBAD-038F41208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3D8E52-1D15-8F9F-17C8-D4C5DC8DD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FAEB-22C6-4554-9F01-30068C1D1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330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3AFC67-6909-00F0-1B62-C6DEC47010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5D103C-FB39-3FF2-E985-87CB522E43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D17FA8-E8FE-CF40-4E36-7CD46B8C1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5ACEC-7914-4ECC-A1A3-3B15943F0DEF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9E3C45-584A-644A-7790-E82047B30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1C4AD-8DBD-320D-2F70-A4CA91998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FAEB-22C6-4554-9F01-30068C1D1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582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4E8D0-0A36-B5F0-5A2B-CE20AC5D8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195C0-EA86-F3AD-C8F6-1A6EF142B9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BD80F0-25BA-8B40-51B4-198A3D401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5ACEC-7914-4ECC-A1A3-3B15943F0DEF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0D4255-1B62-F866-D045-61315C92A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770105-59FB-72C2-33E4-35E54A0DB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FAEB-22C6-4554-9F01-30068C1D1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2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4615E-699E-E1BE-C9E4-0912E3F2C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05F77F-35AF-76D1-608D-72F859F864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B0A908-E0B5-24F3-7447-27FEC5E08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5ACEC-7914-4ECC-A1A3-3B15943F0DEF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58D7F5-3954-422B-53DE-7BE2DDEAC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F03AA8-23A8-D741-E7C3-62D222F36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FAEB-22C6-4554-9F01-30068C1D1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ED09B-2A65-610E-F889-F72D8C5E4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7F49C5-39BC-0131-AE58-3A3F0309F4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92B887-4DC1-A599-5595-BBF7F53A6E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D68699-9E36-8FDA-98EF-3448AA285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5ACEC-7914-4ECC-A1A3-3B15943F0DEF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7E3DDF-B161-9121-B179-B30A996F1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1572E1-438B-2DC7-B100-61AC73FB4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FAEB-22C6-4554-9F01-30068C1D1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006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5E864-5D06-3331-9F37-E2DBDF6A4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525B8C-09F8-7CB6-BC1B-B8D19E1033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F151AB-BEF1-CEFC-DAB4-D4D1B5746A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4E65B4-A7C7-4AB2-9C60-F48310036F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1C5BCB-EE45-4195-8397-C0E8E2BD58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44FDA0-D939-EAF6-422C-A087C6173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5ACEC-7914-4ECC-A1A3-3B15943F0DEF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902CB8-75D1-A101-FBD6-CE1B8A2E1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442D86-0264-4E2A-1CA7-6EF7AE9FD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FAEB-22C6-4554-9F01-30068C1D1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311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1526C-BF81-07A7-690A-F35414886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E3617F-030C-1B67-A9B4-727A9212D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5ACEC-7914-4ECC-A1A3-3B15943F0DEF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3C8249-072B-C592-D7EF-C39E61811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0F8036-4564-DF65-924E-488532B5B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FAEB-22C6-4554-9F01-30068C1D1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940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BD3E8A-43E2-D347-9766-6BC28C106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5ACEC-7914-4ECC-A1A3-3B15943F0DEF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9F5AF0-0533-ADB5-2DEF-66218B900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80C899-4A46-BAD9-E121-B1D4DD723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FAEB-22C6-4554-9F01-30068C1D1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845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DD965-5272-42DD-BDF7-85E9ED2A2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0FC993-5751-9FD8-6230-9377FD4935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B14791-2FD5-388A-DD22-F34CA3A4E5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6BC422-14AA-D03E-3763-CB60255BA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5ACEC-7914-4ECC-A1A3-3B15943F0DEF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F8104E-3750-0058-4B9E-88A3EE7BC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73CC53-5224-F521-FE00-A297434E7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FAEB-22C6-4554-9F01-30068C1D1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589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A71ED-00A6-45A8-4D3A-5C225DBA7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A0CB62-5D09-B62A-BFF2-EC5ACFD4CD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32E242-A505-484D-434C-F3410BB055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D0618F-F373-3D45-B7ED-FFEC5AA02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5ACEC-7914-4ECC-A1A3-3B15943F0DEF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E970E5-2DA8-C2D2-7200-2E72963B6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6BA308-88E3-C6DF-B7C0-85D49B298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FAEB-22C6-4554-9F01-30068C1D1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666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D6AF94-A01E-2C3F-52E9-C89AE8D69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10CA9-66B0-E608-641E-CC38F9E8EE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20D179-66FC-E77B-769A-20468A9D9F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E5ACEC-7914-4ECC-A1A3-3B15943F0DEF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988747-B106-2576-0F2F-7158ABB693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218DA5-FCDD-3041-21CF-ECD272F9D8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9AFAEB-22C6-4554-9F01-30068C1D1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964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7" r:id="rId3"/>
    <p:sldLayoutId id="2147483898" r:id="rId4"/>
    <p:sldLayoutId id="2147483899" r:id="rId5"/>
    <p:sldLayoutId id="2147483900" r:id="rId6"/>
    <p:sldLayoutId id="2147483901" r:id="rId7"/>
    <p:sldLayoutId id="2147483902" r:id="rId8"/>
    <p:sldLayoutId id="2147483903" r:id="rId9"/>
    <p:sldLayoutId id="2147483904" r:id="rId10"/>
    <p:sldLayoutId id="214748390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F7EDEA10-087E-4352-A848-7D9888DC6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2525B8-8822-B85B-37FF-0535648A75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5334" y="4881739"/>
            <a:ext cx="10515600" cy="1141910"/>
          </a:xfrm>
        </p:spPr>
        <p:txBody>
          <a:bodyPr>
            <a:normAutofit/>
          </a:bodyPr>
          <a:lstStyle/>
          <a:p>
            <a:r>
              <a:rPr lang="en-US" sz="4000">
                <a:latin typeface="Aptos ExtraBold" panose="020B0004020202020204" pitchFamily="34" charset="0"/>
              </a:rPr>
              <a:t>Clinic Planning: Next Steps</a:t>
            </a:r>
          </a:p>
          <a:p>
            <a:r>
              <a:rPr lang="en-US">
                <a:latin typeface="Aptos ExtraBold" panose="020B0004020202020204" pitchFamily="34" charset="0"/>
              </a:rPr>
              <a:t>February 18</a:t>
            </a:r>
            <a:r>
              <a:rPr lang="en-US" baseline="30000">
                <a:latin typeface="Aptos ExtraBold" panose="020B0004020202020204" pitchFamily="34" charset="0"/>
              </a:rPr>
              <a:t>th</a:t>
            </a:r>
            <a:r>
              <a:rPr lang="en-US">
                <a:latin typeface="Aptos ExtraBold" panose="020B0004020202020204" pitchFamily="34" charset="0"/>
              </a:rPr>
              <a:t>, 2026</a:t>
            </a:r>
          </a:p>
          <a:p>
            <a:endParaRPr lang="en-US" sz="1500"/>
          </a:p>
        </p:txBody>
      </p:sp>
      <p:pic>
        <p:nvPicPr>
          <p:cNvPr id="6" name="Picture 5" descr="A sign in front of a building&#10;&#10;AI-generated content may be incorrect.">
            <a:extLst>
              <a:ext uri="{FF2B5EF4-FFF2-40B4-BE49-F238E27FC236}">
                <a16:creationId xmlns:a16="http://schemas.microsoft.com/office/drawing/2014/main" id="{94A66FB3-E52C-204E-1D28-3BF547D3970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01" r="27255" b="-2"/>
          <a:stretch>
            <a:fillRect/>
          </a:stretch>
        </p:blipFill>
        <p:spPr bwMode="auto">
          <a:xfrm>
            <a:off x="510365" y="400051"/>
            <a:ext cx="3524888" cy="3647338"/>
          </a:xfrm>
          <a:custGeom>
            <a:avLst/>
            <a:gdLst/>
            <a:ahLst/>
            <a:cxnLst/>
            <a:rect l="l" t="t" r="r" b="b"/>
            <a:pathLst>
              <a:path w="3524888" h="3647338">
                <a:moveTo>
                  <a:pt x="887180" y="60"/>
                </a:moveTo>
                <a:cubicBezTo>
                  <a:pt x="945946" y="-443"/>
                  <a:pt x="1004682" y="2214"/>
                  <a:pt x="1063120" y="9535"/>
                </a:cubicBezTo>
                <a:cubicBezTo>
                  <a:pt x="1192553" y="25206"/>
                  <a:pt x="1324035" y="29312"/>
                  <a:pt x="1454772" y="21769"/>
                </a:cubicBezTo>
                <a:cubicBezTo>
                  <a:pt x="1583729" y="15160"/>
                  <a:pt x="1712924" y="14714"/>
                  <a:pt x="1842239" y="16589"/>
                </a:cubicBezTo>
                <a:cubicBezTo>
                  <a:pt x="1958874" y="18285"/>
                  <a:pt x="2075629" y="18018"/>
                  <a:pt x="2192264" y="13196"/>
                </a:cubicBezTo>
                <a:cubicBezTo>
                  <a:pt x="2323253" y="7660"/>
                  <a:pt x="2454242" y="2928"/>
                  <a:pt x="2585114" y="13911"/>
                </a:cubicBezTo>
                <a:cubicBezTo>
                  <a:pt x="2699008" y="24482"/>
                  <a:pt x="2813668" y="29758"/>
                  <a:pt x="2928437" y="29714"/>
                </a:cubicBezTo>
                <a:cubicBezTo>
                  <a:pt x="3080601" y="28464"/>
                  <a:pt x="3232406" y="19625"/>
                  <a:pt x="3384330" y="14536"/>
                </a:cubicBezTo>
                <a:lnTo>
                  <a:pt x="3481468" y="12130"/>
                </a:lnTo>
                <a:lnTo>
                  <a:pt x="3481325" y="16098"/>
                </a:lnTo>
                <a:lnTo>
                  <a:pt x="3493308" y="84630"/>
                </a:lnTo>
                <a:lnTo>
                  <a:pt x="3493318" y="92959"/>
                </a:lnTo>
                <a:cubicBezTo>
                  <a:pt x="3495695" y="161085"/>
                  <a:pt x="3501168" y="229143"/>
                  <a:pt x="3512114" y="297090"/>
                </a:cubicBezTo>
                <a:cubicBezTo>
                  <a:pt x="3519231" y="340796"/>
                  <a:pt x="3524136" y="384681"/>
                  <a:pt x="3524809" y="428543"/>
                </a:cubicBezTo>
                <a:cubicBezTo>
                  <a:pt x="3525482" y="472405"/>
                  <a:pt x="3521924" y="516245"/>
                  <a:pt x="3512114" y="559861"/>
                </a:cubicBezTo>
                <a:cubicBezTo>
                  <a:pt x="3491119" y="656469"/>
                  <a:pt x="3485618" y="754605"/>
                  <a:pt x="3495724" y="852186"/>
                </a:cubicBezTo>
                <a:cubicBezTo>
                  <a:pt x="3504578" y="948437"/>
                  <a:pt x="3505176" y="1044867"/>
                  <a:pt x="3502664" y="1141386"/>
                </a:cubicBezTo>
                <a:cubicBezTo>
                  <a:pt x="3500391" y="1228440"/>
                  <a:pt x="3500750" y="1315584"/>
                  <a:pt x="3507210" y="1402639"/>
                </a:cubicBezTo>
                <a:cubicBezTo>
                  <a:pt x="3514626" y="1500407"/>
                  <a:pt x="3520966" y="1598176"/>
                  <a:pt x="3506252" y="1695856"/>
                </a:cubicBezTo>
                <a:cubicBezTo>
                  <a:pt x="3492089" y="1780866"/>
                  <a:pt x="3485019" y="1866447"/>
                  <a:pt x="3485079" y="1952109"/>
                </a:cubicBezTo>
                <a:cubicBezTo>
                  <a:pt x="3486753" y="2065682"/>
                  <a:pt x="3498595" y="2178986"/>
                  <a:pt x="3505415" y="2292381"/>
                </a:cubicBezTo>
                <a:cubicBezTo>
                  <a:pt x="3514746" y="2447918"/>
                  <a:pt x="3522761" y="2603544"/>
                  <a:pt x="3508406" y="2759171"/>
                </a:cubicBezTo>
                <a:cubicBezTo>
                  <a:pt x="3497997" y="2866762"/>
                  <a:pt x="3488427" y="2974352"/>
                  <a:pt x="3496442" y="3082389"/>
                </a:cubicBezTo>
                <a:cubicBezTo>
                  <a:pt x="3502066" y="3158639"/>
                  <a:pt x="3510200" y="3234980"/>
                  <a:pt x="3504816" y="3311409"/>
                </a:cubicBezTo>
                <a:lnTo>
                  <a:pt x="3500655" y="3407763"/>
                </a:lnTo>
                <a:lnTo>
                  <a:pt x="3500528" y="3407763"/>
                </a:lnTo>
                <a:lnTo>
                  <a:pt x="3500186" y="3418624"/>
                </a:lnTo>
                <a:lnTo>
                  <a:pt x="3498431" y="3459279"/>
                </a:lnTo>
                <a:lnTo>
                  <a:pt x="3498786" y="3476530"/>
                </a:lnTo>
                <a:lnTo>
                  <a:pt x="3500070" y="3476530"/>
                </a:lnTo>
                <a:lnTo>
                  <a:pt x="3504922" y="3592711"/>
                </a:lnTo>
                <a:lnTo>
                  <a:pt x="3504733" y="3642505"/>
                </a:lnTo>
                <a:lnTo>
                  <a:pt x="3344090" y="3645620"/>
                </a:lnTo>
                <a:cubicBezTo>
                  <a:pt x="3179267" y="3652578"/>
                  <a:pt x="3015642" y="3636699"/>
                  <a:pt x="2851776" y="3628492"/>
                </a:cubicBezTo>
                <a:cubicBezTo>
                  <a:pt x="2716167" y="3622675"/>
                  <a:pt x="2580186" y="3623335"/>
                  <a:pt x="2444683" y="3630454"/>
                </a:cubicBezTo>
                <a:cubicBezTo>
                  <a:pt x="2220221" y="3640802"/>
                  <a:pt x="1995758" y="3642229"/>
                  <a:pt x="1771055" y="3636431"/>
                </a:cubicBezTo>
                <a:cubicBezTo>
                  <a:pt x="1659183" y="3633576"/>
                  <a:pt x="1547429" y="3634736"/>
                  <a:pt x="1435675" y="3638305"/>
                </a:cubicBezTo>
                <a:cubicBezTo>
                  <a:pt x="1179420" y="3646601"/>
                  <a:pt x="923403" y="3637323"/>
                  <a:pt x="667265" y="3634558"/>
                </a:cubicBezTo>
                <a:cubicBezTo>
                  <a:pt x="569736" y="3633488"/>
                  <a:pt x="472205" y="3633665"/>
                  <a:pt x="374794" y="3637679"/>
                </a:cubicBezTo>
                <a:cubicBezTo>
                  <a:pt x="264415" y="3642140"/>
                  <a:pt x="154036" y="3643412"/>
                  <a:pt x="43657" y="3642932"/>
                </a:cubicBezTo>
                <a:lnTo>
                  <a:pt x="11965" y="3642429"/>
                </a:lnTo>
                <a:lnTo>
                  <a:pt x="24360" y="3479541"/>
                </a:lnTo>
                <a:cubicBezTo>
                  <a:pt x="26194" y="3423392"/>
                  <a:pt x="25594" y="3367189"/>
                  <a:pt x="22559" y="3311038"/>
                </a:cubicBezTo>
                <a:cubicBezTo>
                  <a:pt x="16343" y="3197955"/>
                  <a:pt x="-628" y="3084971"/>
                  <a:pt x="13594" y="2971689"/>
                </a:cubicBezTo>
                <a:cubicBezTo>
                  <a:pt x="38335" y="2776712"/>
                  <a:pt x="12519" y="2582431"/>
                  <a:pt x="4272" y="2387950"/>
                </a:cubicBezTo>
                <a:cubicBezTo>
                  <a:pt x="-3262" y="2237604"/>
                  <a:pt x="2250" y="2086990"/>
                  <a:pt x="20765" y="1937298"/>
                </a:cubicBezTo>
                <a:cubicBezTo>
                  <a:pt x="38958" y="1790576"/>
                  <a:pt x="37113" y="1642627"/>
                  <a:pt x="15268" y="1496252"/>
                </a:cubicBezTo>
                <a:cubicBezTo>
                  <a:pt x="7718" y="1430798"/>
                  <a:pt x="7400" y="1364898"/>
                  <a:pt x="14311" y="1299395"/>
                </a:cubicBezTo>
                <a:cubicBezTo>
                  <a:pt x="22640" y="1195064"/>
                  <a:pt x="20682" y="1090348"/>
                  <a:pt x="8455" y="986285"/>
                </a:cubicBezTo>
                <a:cubicBezTo>
                  <a:pt x="-8159" y="849535"/>
                  <a:pt x="3794" y="712390"/>
                  <a:pt x="9890" y="575539"/>
                </a:cubicBezTo>
                <a:cubicBezTo>
                  <a:pt x="14432" y="472556"/>
                  <a:pt x="17180" y="369671"/>
                  <a:pt x="12878" y="266688"/>
                </a:cubicBezTo>
                <a:lnTo>
                  <a:pt x="14418" y="21931"/>
                </a:lnTo>
                <a:lnTo>
                  <a:pt x="163536" y="23733"/>
                </a:lnTo>
                <a:cubicBezTo>
                  <a:pt x="346324" y="25875"/>
                  <a:pt x="528992" y="25875"/>
                  <a:pt x="711062" y="9535"/>
                </a:cubicBezTo>
                <a:cubicBezTo>
                  <a:pt x="769619" y="4223"/>
                  <a:pt x="828415" y="562"/>
                  <a:pt x="887180" y="60"/>
                </a:cubicBezTo>
                <a:close/>
              </a:path>
            </a:pathLst>
          </a:custGeom>
          <a:noFill/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7" descr="No photo description available.">
            <a:extLst>
              <a:ext uri="{FF2B5EF4-FFF2-40B4-BE49-F238E27FC236}">
                <a16:creationId xmlns:a16="http://schemas.microsoft.com/office/drawing/2014/main" id="{EA88515D-069A-FA2E-4DBE-58A23E807C9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14" r="12319" b="1"/>
          <a:stretch>
            <a:fillRect/>
          </a:stretch>
        </p:blipFill>
        <p:spPr bwMode="auto">
          <a:xfrm>
            <a:off x="8156747" y="400052"/>
            <a:ext cx="3524888" cy="3647338"/>
          </a:xfrm>
          <a:custGeom>
            <a:avLst/>
            <a:gdLst/>
            <a:ahLst/>
            <a:cxnLst/>
            <a:rect l="l" t="t" r="r" b="b"/>
            <a:pathLst>
              <a:path w="3524888" h="3647338">
                <a:moveTo>
                  <a:pt x="887180" y="60"/>
                </a:moveTo>
                <a:cubicBezTo>
                  <a:pt x="945946" y="-443"/>
                  <a:pt x="1004683" y="2214"/>
                  <a:pt x="1063120" y="9535"/>
                </a:cubicBezTo>
                <a:cubicBezTo>
                  <a:pt x="1192553" y="25206"/>
                  <a:pt x="1324035" y="29312"/>
                  <a:pt x="1454772" y="21769"/>
                </a:cubicBezTo>
                <a:cubicBezTo>
                  <a:pt x="1583729" y="15160"/>
                  <a:pt x="1712924" y="14714"/>
                  <a:pt x="1842239" y="16589"/>
                </a:cubicBezTo>
                <a:cubicBezTo>
                  <a:pt x="1958874" y="18285"/>
                  <a:pt x="2075628" y="18018"/>
                  <a:pt x="2192263" y="13196"/>
                </a:cubicBezTo>
                <a:cubicBezTo>
                  <a:pt x="2323253" y="7660"/>
                  <a:pt x="2454242" y="2928"/>
                  <a:pt x="2585113" y="13911"/>
                </a:cubicBezTo>
                <a:cubicBezTo>
                  <a:pt x="2699008" y="24482"/>
                  <a:pt x="2813668" y="29758"/>
                  <a:pt x="2928437" y="29714"/>
                </a:cubicBezTo>
                <a:cubicBezTo>
                  <a:pt x="3080601" y="28464"/>
                  <a:pt x="3232406" y="19625"/>
                  <a:pt x="3384330" y="14536"/>
                </a:cubicBezTo>
                <a:lnTo>
                  <a:pt x="3481468" y="12130"/>
                </a:lnTo>
                <a:lnTo>
                  <a:pt x="3481325" y="16098"/>
                </a:lnTo>
                <a:lnTo>
                  <a:pt x="3493308" y="84630"/>
                </a:lnTo>
                <a:lnTo>
                  <a:pt x="3493318" y="92959"/>
                </a:lnTo>
                <a:cubicBezTo>
                  <a:pt x="3495694" y="161085"/>
                  <a:pt x="3501168" y="229143"/>
                  <a:pt x="3512114" y="297090"/>
                </a:cubicBezTo>
                <a:cubicBezTo>
                  <a:pt x="3519231" y="340796"/>
                  <a:pt x="3524136" y="384681"/>
                  <a:pt x="3524809" y="428543"/>
                </a:cubicBezTo>
                <a:cubicBezTo>
                  <a:pt x="3525482" y="472405"/>
                  <a:pt x="3521923" y="516245"/>
                  <a:pt x="3512114" y="559861"/>
                </a:cubicBezTo>
                <a:cubicBezTo>
                  <a:pt x="3491119" y="656469"/>
                  <a:pt x="3485617" y="754605"/>
                  <a:pt x="3495724" y="852186"/>
                </a:cubicBezTo>
                <a:cubicBezTo>
                  <a:pt x="3504577" y="948437"/>
                  <a:pt x="3505176" y="1044867"/>
                  <a:pt x="3502664" y="1141386"/>
                </a:cubicBezTo>
                <a:cubicBezTo>
                  <a:pt x="3500391" y="1228440"/>
                  <a:pt x="3500749" y="1315584"/>
                  <a:pt x="3507210" y="1402639"/>
                </a:cubicBezTo>
                <a:cubicBezTo>
                  <a:pt x="3514626" y="1500407"/>
                  <a:pt x="3520966" y="1598176"/>
                  <a:pt x="3506251" y="1695856"/>
                </a:cubicBezTo>
                <a:cubicBezTo>
                  <a:pt x="3492089" y="1780866"/>
                  <a:pt x="3485019" y="1866447"/>
                  <a:pt x="3485079" y="1952109"/>
                </a:cubicBezTo>
                <a:cubicBezTo>
                  <a:pt x="3486753" y="2065682"/>
                  <a:pt x="3498595" y="2178986"/>
                  <a:pt x="3505414" y="2292381"/>
                </a:cubicBezTo>
                <a:cubicBezTo>
                  <a:pt x="3514746" y="2447918"/>
                  <a:pt x="3522760" y="2603544"/>
                  <a:pt x="3508405" y="2759171"/>
                </a:cubicBezTo>
                <a:cubicBezTo>
                  <a:pt x="3497997" y="2866762"/>
                  <a:pt x="3488427" y="2974352"/>
                  <a:pt x="3496442" y="3082389"/>
                </a:cubicBezTo>
                <a:cubicBezTo>
                  <a:pt x="3502065" y="3158639"/>
                  <a:pt x="3510200" y="3234980"/>
                  <a:pt x="3504816" y="3311409"/>
                </a:cubicBezTo>
                <a:lnTo>
                  <a:pt x="3500655" y="3407763"/>
                </a:lnTo>
                <a:lnTo>
                  <a:pt x="3500528" y="3407763"/>
                </a:lnTo>
                <a:lnTo>
                  <a:pt x="3500186" y="3418624"/>
                </a:lnTo>
                <a:lnTo>
                  <a:pt x="3498431" y="3459279"/>
                </a:lnTo>
                <a:lnTo>
                  <a:pt x="3498786" y="3476530"/>
                </a:lnTo>
                <a:lnTo>
                  <a:pt x="3500070" y="3476530"/>
                </a:lnTo>
                <a:lnTo>
                  <a:pt x="3504922" y="3592711"/>
                </a:lnTo>
                <a:lnTo>
                  <a:pt x="3504733" y="3642505"/>
                </a:lnTo>
                <a:lnTo>
                  <a:pt x="3344090" y="3645620"/>
                </a:lnTo>
                <a:cubicBezTo>
                  <a:pt x="3179267" y="3652578"/>
                  <a:pt x="3015642" y="3636699"/>
                  <a:pt x="2851776" y="3628492"/>
                </a:cubicBezTo>
                <a:cubicBezTo>
                  <a:pt x="2716167" y="3622675"/>
                  <a:pt x="2580186" y="3623335"/>
                  <a:pt x="2444683" y="3630454"/>
                </a:cubicBezTo>
                <a:cubicBezTo>
                  <a:pt x="2220221" y="3640802"/>
                  <a:pt x="1995757" y="3642229"/>
                  <a:pt x="1771055" y="3636431"/>
                </a:cubicBezTo>
                <a:cubicBezTo>
                  <a:pt x="1659183" y="3633576"/>
                  <a:pt x="1547429" y="3634736"/>
                  <a:pt x="1435675" y="3638305"/>
                </a:cubicBezTo>
                <a:cubicBezTo>
                  <a:pt x="1179419" y="3646601"/>
                  <a:pt x="923403" y="3637323"/>
                  <a:pt x="667265" y="3634558"/>
                </a:cubicBezTo>
                <a:cubicBezTo>
                  <a:pt x="569736" y="3633488"/>
                  <a:pt x="472205" y="3633665"/>
                  <a:pt x="374793" y="3637679"/>
                </a:cubicBezTo>
                <a:cubicBezTo>
                  <a:pt x="264415" y="3642140"/>
                  <a:pt x="154036" y="3643412"/>
                  <a:pt x="43657" y="3642932"/>
                </a:cubicBezTo>
                <a:lnTo>
                  <a:pt x="11965" y="3642429"/>
                </a:lnTo>
                <a:lnTo>
                  <a:pt x="24360" y="3479541"/>
                </a:lnTo>
                <a:cubicBezTo>
                  <a:pt x="26194" y="3423392"/>
                  <a:pt x="25594" y="3367189"/>
                  <a:pt x="22559" y="3311038"/>
                </a:cubicBezTo>
                <a:cubicBezTo>
                  <a:pt x="16343" y="3197955"/>
                  <a:pt x="-628" y="3084971"/>
                  <a:pt x="13594" y="2971689"/>
                </a:cubicBezTo>
                <a:cubicBezTo>
                  <a:pt x="38335" y="2776712"/>
                  <a:pt x="12519" y="2582431"/>
                  <a:pt x="4272" y="2387950"/>
                </a:cubicBezTo>
                <a:cubicBezTo>
                  <a:pt x="-3262" y="2237604"/>
                  <a:pt x="2250" y="2086990"/>
                  <a:pt x="20765" y="1937298"/>
                </a:cubicBezTo>
                <a:cubicBezTo>
                  <a:pt x="38958" y="1790576"/>
                  <a:pt x="37113" y="1642627"/>
                  <a:pt x="15268" y="1496252"/>
                </a:cubicBezTo>
                <a:cubicBezTo>
                  <a:pt x="7718" y="1430798"/>
                  <a:pt x="7400" y="1364898"/>
                  <a:pt x="14311" y="1299395"/>
                </a:cubicBezTo>
                <a:cubicBezTo>
                  <a:pt x="22640" y="1195064"/>
                  <a:pt x="20682" y="1090348"/>
                  <a:pt x="8455" y="986285"/>
                </a:cubicBezTo>
                <a:cubicBezTo>
                  <a:pt x="-8159" y="849535"/>
                  <a:pt x="3794" y="712390"/>
                  <a:pt x="9890" y="575539"/>
                </a:cubicBezTo>
                <a:cubicBezTo>
                  <a:pt x="14432" y="472556"/>
                  <a:pt x="17180" y="369671"/>
                  <a:pt x="12878" y="266688"/>
                </a:cubicBezTo>
                <a:lnTo>
                  <a:pt x="14418" y="21931"/>
                </a:lnTo>
                <a:lnTo>
                  <a:pt x="163536" y="23733"/>
                </a:lnTo>
                <a:cubicBezTo>
                  <a:pt x="346324" y="25875"/>
                  <a:pt x="528992" y="25875"/>
                  <a:pt x="711061" y="9535"/>
                </a:cubicBezTo>
                <a:cubicBezTo>
                  <a:pt x="769618" y="4223"/>
                  <a:pt x="828414" y="562"/>
                  <a:pt x="887180" y="60"/>
                </a:cubicBezTo>
                <a:close/>
              </a:path>
            </a:pathLst>
          </a:custGeom>
          <a:noFill/>
        </p:spPr>
      </p:pic>
      <p:sp>
        <p:nvSpPr>
          <p:cNvPr id="15" name="sketch line">
            <a:extLst>
              <a:ext uri="{FF2B5EF4-FFF2-40B4-BE49-F238E27FC236}">
                <a16:creationId xmlns:a16="http://schemas.microsoft.com/office/drawing/2014/main" id="{605D77EC-B84E-48F8-9EC4-93E851C0FA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2682" y="5512322"/>
            <a:ext cx="4243589" cy="18288"/>
          </a:xfrm>
          <a:custGeom>
            <a:avLst/>
            <a:gdLst>
              <a:gd name="csX0" fmla="*/ 0 w 4243589"/>
              <a:gd name="csY0" fmla="*/ 0 h 18288"/>
              <a:gd name="csX1" fmla="*/ 478919 w 4243589"/>
              <a:gd name="csY1" fmla="*/ 0 h 18288"/>
              <a:gd name="csX2" fmla="*/ 957839 w 4243589"/>
              <a:gd name="csY2" fmla="*/ 0 h 18288"/>
              <a:gd name="csX3" fmla="*/ 1521630 w 4243589"/>
              <a:gd name="csY3" fmla="*/ 0 h 18288"/>
              <a:gd name="csX4" fmla="*/ 2212729 w 4243589"/>
              <a:gd name="csY4" fmla="*/ 0 h 18288"/>
              <a:gd name="csX5" fmla="*/ 2734084 w 4243589"/>
              <a:gd name="csY5" fmla="*/ 0 h 18288"/>
              <a:gd name="csX6" fmla="*/ 3255439 w 4243589"/>
              <a:gd name="csY6" fmla="*/ 0 h 18288"/>
              <a:gd name="csX7" fmla="*/ 4243589 w 4243589"/>
              <a:gd name="csY7" fmla="*/ 0 h 18288"/>
              <a:gd name="csX8" fmla="*/ 4243589 w 4243589"/>
              <a:gd name="csY8" fmla="*/ 18288 h 18288"/>
              <a:gd name="csX9" fmla="*/ 3594926 w 4243589"/>
              <a:gd name="csY9" fmla="*/ 18288 h 18288"/>
              <a:gd name="csX10" fmla="*/ 3073571 w 4243589"/>
              <a:gd name="csY10" fmla="*/ 18288 h 18288"/>
              <a:gd name="csX11" fmla="*/ 2552216 w 4243589"/>
              <a:gd name="csY11" fmla="*/ 18288 h 18288"/>
              <a:gd name="csX12" fmla="*/ 1903553 w 4243589"/>
              <a:gd name="csY12" fmla="*/ 18288 h 18288"/>
              <a:gd name="csX13" fmla="*/ 1212454 w 4243589"/>
              <a:gd name="csY13" fmla="*/ 18288 h 18288"/>
              <a:gd name="csX14" fmla="*/ 733535 w 4243589"/>
              <a:gd name="csY14" fmla="*/ 18288 h 18288"/>
              <a:gd name="csX15" fmla="*/ 0 w 4243589"/>
              <a:gd name="csY15" fmla="*/ 18288 h 18288"/>
              <a:gd name="csX16" fmla="*/ 0 w 4243589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Lopez Island Hospital District | Lopez ...">
            <a:extLst>
              <a:ext uri="{FF2B5EF4-FFF2-40B4-BE49-F238E27FC236}">
                <a16:creationId xmlns:a16="http://schemas.microsoft.com/office/drawing/2014/main" id="{58E36289-0FD9-D3DC-60D7-7E137911B55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2634" y="515633"/>
            <a:ext cx="2172353" cy="2172353"/>
          </a:xfrm>
          <a:prstGeom prst="rect">
            <a:avLst/>
          </a:prstGeom>
          <a:noFill/>
          <a:ln w="28575">
            <a:solidFill>
              <a:srgbClr val="F69706"/>
            </a:solidFill>
          </a:ln>
        </p:spPr>
      </p:pic>
      <p:pic>
        <p:nvPicPr>
          <p:cNvPr id="4" name="Picture 3" descr="CWMA-LOGO-transparent-background-01.png">
            <a:extLst>
              <a:ext uri="{FF2B5EF4-FFF2-40B4-BE49-F238E27FC236}">
                <a16:creationId xmlns:a16="http://schemas.microsoft.com/office/drawing/2014/main" id="{89230A47-4193-6596-220E-2A82EB52869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33176" y="2862846"/>
            <a:ext cx="3111272" cy="1563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9076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800D69-40D3-D35B-C89A-CC12ECDAC7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E3C0E-9CC8-A775-4EF7-99086496E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671" y="485865"/>
            <a:ext cx="10515600" cy="521716"/>
          </a:xfrm>
        </p:spPr>
        <p:txBody>
          <a:bodyPr>
            <a:normAutofit fontScale="90000"/>
          </a:bodyPr>
          <a:lstStyle/>
          <a:p>
            <a:r>
              <a:rPr lang="en-US" sz="3600">
                <a:latin typeface="Aptos ExtraBold" panose="020B0004020202020204" pitchFamily="34" charset="0"/>
              </a:rPr>
              <a:t>Next Steps, Assuming Board Approval: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F6AA4C-698F-8153-730A-4D2B2372CD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355" y="1322935"/>
            <a:ext cx="10930659" cy="481521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2900" indent="-342900"/>
            <a:r>
              <a:rPr lang="en-US" sz="2400"/>
              <a:t>Negotiations for subsidy (LIHD) and clinic space (CWMA) continue.</a:t>
            </a:r>
          </a:p>
          <a:p>
            <a:pPr marL="342900" indent="-342900"/>
            <a:r>
              <a:rPr lang="en-US" sz="2400"/>
              <a:t>Attorneys will begin drafting Definitive Agreement “Operating Agreement.”</a:t>
            </a:r>
          </a:p>
          <a:p>
            <a:pPr marL="342900" indent="-342900"/>
            <a:r>
              <a:rPr lang="en-US" sz="2400"/>
              <a:t>LIHD and CWMA Boards will present information and answer questions at a Town Hall on February 23, 2026, 5:30-7:00 pm.</a:t>
            </a:r>
          </a:p>
          <a:p>
            <a:pPr marL="342900" indent="-342900"/>
            <a:r>
              <a:rPr lang="en-US" sz="2400"/>
              <a:t>The contracts will then be finalized and presented to each Board, ideally in early March 2026.</a:t>
            </a:r>
          </a:p>
          <a:p>
            <a:pPr marL="342900" indent="-342900"/>
            <a:r>
              <a:rPr lang="en-US" sz="2400"/>
              <a:t>If approved by both boards, the implementation planning (Sea Mar, UW, LIHD, CWMA) will commence immediately.</a:t>
            </a:r>
          </a:p>
          <a:p>
            <a:pPr marL="342900" indent="-342900"/>
            <a:r>
              <a:rPr lang="en-US" sz="2400"/>
              <a:t>Sea Mar preferred date for occupying clinic is weekend of June 26-June 28, with plan to reopen on June 29, in advance of 4</a:t>
            </a:r>
            <a:r>
              <a:rPr lang="en-US" sz="2400" baseline="30000"/>
              <a:t>th</a:t>
            </a:r>
            <a:r>
              <a:rPr lang="en-US" sz="2400"/>
              <a:t> of July.  The goal is no lapse in service for residents.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28B057E-3FA3-9934-DFA4-F0822AAB7395}"/>
              </a:ext>
            </a:extLst>
          </p:cNvPr>
          <p:cNvGrpSpPr/>
          <p:nvPr/>
        </p:nvGrpSpPr>
        <p:grpSpPr>
          <a:xfrm>
            <a:off x="565355" y="374793"/>
            <a:ext cx="11061290" cy="632788"/>
            <a:chOff x="565355" y="485493"/>
            <a:chExt cx="11061290" cy="632788"/>
          </a:xfrm>
        </p:grpSpPr>
        <p:pic>
          <p:nvPicPr>
            <p:cNvPr id="16" name="Picture 15" descr="Lopez Island Hospital District | Lopez ...">
              <a:extLst>
                <a:ext uri="{FF2B5EF4-FFF2-40B4-BE49-F238E27FC236}">
                  <a16:creationId xmlns:a16="http://schemas.microsoft.com/office/drawing/2014/main" id="{698C5B85-5264-CC3D-C067-FF6AAEDDD0E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39614" y="485493"/>
              <a:ext cx="521715" cy="521715"/>
            </a:xfrm>
            <a:prstGeom prst="rect">
              <a:avLst/>
            </a:prstGeom>
            <a:noFill/>
            <a:ln w="28575">
              <a:solidFill>
                <a:srgbClr val="F69706"/>
              </a:solidFill>
            </a:ln>
          </p:spPr>
        </p:pic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309F2738-C390-517C-CC3A-8AD9947B9F60}"/>
                </a:ext>
              </a:extLst>
            </p:cNvPr>
            <p:cNvCxnSpPr>
              <a:cxnSpLocks/>
            </p:cNvCxnSpPr>
            <p:nvPr/>
          </p:nvCxnSpPr>
          <p:spPr>
            <a:xfrm>
              <a:off x="565355" y="1118281"/>
              <a:ext cx="11061290" cy="0"/>
            </a:xfrm>
            <a:prstGeom prst="line">
              <a:avLst/>
            </a:prstGeom>
            <a:ln>
              <a:solidFill>
                <a:srgbClr val="8FB5B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545447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3BE187-43B6-FFC9-8E84-C871B7EE94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A9D20-BE28-EEE9-88C9-937D506A7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671" y="301559"/>
            <a:ext cx="10515600" cy="706022"/>
          </a:xfrm>
        </p:spPr>
        <p:txBody>
          <a:bodyPr>
            <a:normAutofit/>
          </a:bodyPr>
          <a:lstStyle/>
          <a:p>
            <a:r>
              <a:rPr lang="en-US" sz="4000">
                <a:latin typeface="Aptos ExtraBold" panose="020B0004020202020204" pitchFamily="34" charset="0"/>
              </a:rPr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8BDD75-181C-4A59-45F6-AE0AF3232D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497" y="1274297"/>
            <a:ext cx="10789005" cy="5077864"/>
          </a:xfrm>
        </p:spPr>
        <p:txBody>
          <a:bodyPr>
            <a:noAutofit/>
          </a:bodyPr>
          <a:lstStyle/>
          <a:p>
            <a:r>
              <a:rPr lang="en-US"/>
              <a:t>Sea Mar is an excellent fit for Lopez Island.</a:t>
            </a:r>
          </a:p>
          <a:p>
            <a:r>
              <a:rPr lang="en-US"/>
              <a:t>Leadership is exceedingly flexible with a “one size does not fit all” mentality.</a:t>
            </a:r>
          </a:p>
          <a:p>
            <a:r>
              <a:rPr lang="en-US"/>
              <a:t>Depending upon demonstrated need and available funding, there is potential for expansion of services.</a:t>
            </a:r>
          </a:p>
          <a:p>
            <a:r>
              <a:rPr lang="en-US"/>
              <a:t>FQHC funding means there may be additional tax dollars either to return to the taxpayers or expand services.</a:t>
            </a:r>
          </a:p>
          <a:p>
            <a:r>
              <a:rPr lang="en-US"/>
              <a:t>Sea Mar is in discussions to potentially partner with PT, dentist, and pharmacy.</a:t>
            </a:r>
          </a:p>
          <a:p>
            <a:r>
              <a:rPr lang="en-US"/>
              <a:t>The negotiating team is very pleased to recommend Sea Mar as our future partner in healthcare.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43267F8-5FD9-536C-D06F-9A09CE0E677F}"/>
              </a:ext>
            </a:extLst>
          </p:cNvPr>
          <p:cNvGrpSpPr/>
          <p:nvPr/>
        </p:nvGrpSpPr>
        <p:grpSpPr>
          <a:xfrm>
            <a:off x="565355" y="374793"/>
            <a:ext cx="11061290" cy="632788"/>
            <a:chOff x="565355" y="485493"/>
            <a:chExt cx="11061290" cy="632788"/>
          </a:xfrm>
        </p:grpSpPr>
        <p:pic>
          <p:nvPicPr>
            <p:cNvPr id="16" name="Picture 15" descr="Lopez Island Hospital District | Lopez ...">
              <a:extLst>
                <a:ext uri="{FF2B5EF4-FFF2-40B4-BE49-F238E27FC236}">
                  <a16:creationId xmlns:a16="http://schemas.microsoft.com/office/drawing/2014/main" id="{2524AA46-27B2-3884-08DA-C38D5A8E859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39614" y="485493"/>
              <a:ext cx="521715" cy="521715"/>
            </a:xfrm>
            <a:prstGeom prst="rect">
              <a:avLst/>
            </a:prstGeom>
            <a:noFill/>
            <a:ln w="28575">
              <a:solidFill>
                <a:srgbClr val="F69706"/>
              </a:solidFill>
            </a:ln>
          </p:spPr>
        </p:pic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BAF330F-A5EF-C7C8-4DE6-09A3F860D57B}"/>
                </a:ext>
              </a:extLst>
            </p:cNvPr>
            <p:cNvCxnSpPr>
              <a:cxnSpLocks/>
            </p:cNvCxnSpPr>
            <p:nvPr/>
          </p:nvCxnSpPr>
          <p:spPr>
            <a:xfrm>
              <a:off x="565355" y="1118281"/>
              <a:ext cx="11061290" cy="0"/>
            </a:xfrm>
            <a:prstGeom prst="line">
              <a:avLst/>
            </a:prstGeom>
            <a:ln>
              <a:solidFill>
                <a:srgbClr val="8FB5B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89443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11DB55-A0E6-C957-161D-89BF683580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AD363-E0B8-2AC3-B244-A789552F6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355" y="136188"/>
            <a:ext cx="10368534" cy="765583"/>
          </a:xfrm>
        </p:spPr>
        <p:txBody>
          <a:bodyPr>
            <a:noAutofit/>
          </a:bodyPr>
          <a:lstStyle/>
          <a:p>
            <a:r>
              <a:rPr lang="en-US" sz="2800">
                <a:latin typeface="Aptos ExtraBold" panose="020B0004020202020204" pitchFamily="34" charset="0"/>
              </a:rPr>
              <a:t>A Required Care Model was developed with input from both groups and the community: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E3D71-B331-A5E7-366F-CA4B2AD228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421" y="1141062"/>
            <a:ext cx="10817157" cy="5201372"/>
          </a:xfrm>
        </p:spPr>
        <p:txBody>
          <a:bodyPr vert="horz" lIns="91440" tIns="45720" rIns="91440" bIns="45720" rtlCol="0" anchor="t">
            <a:noAutofit/>
          </a:bodyPr>
          <a:lstStyle/>
          <a:p>
            <a:pPr lvl="0"/>
            <a:r>
              <a:rPr lang="en-US" sz="2400" b="1"/>
              <a:t> Clinical Model </a:t>
            </a:r>
          </a:p>
          <a:p>
            <a:pPr lvl="1">
              <a:buSzPct val="70000"/>
              <a:buFont typeface="Courier New" panose="02070309020205020404" pitchFamily="49" charset="0"/>
              <a:buChar char="o"/>
            </a:pPr>
            <a:r>
              <a:rPr lang="en-US" sz="2000" dirty="0"/>
              <a:t>Minimum of 2 providers, at least one being an MD or DO comprising a minimum of 1.5 FTEE</a:t>
            </a:r>
          </a:p>
          <a:p>
            <a:pPr lvl="1">
              <a:buSzPct val="70000"/>
              <a:buFont typeface="Courier New" panose="02070309020205020404" pitchFamily="49" charset="0"/>
              <a:buChar char="o"/>
            </a:pPr>
            <a:r>
              <a:rPr lang="en-US" sz="2000"/>
              <a:t>EHR (electronic health record, "My Chart”) with direct access to PT, Pharmacy, and EMS, preferably EPIC</a:t>
            </a:r>
          </a:p>
          <a:p>
            <a:pPr lvl="1">
              <a:buSzPct val="70000"/>
              <a:buFont typeface="Courier New" panose="02070309020205020404" pitchFamily="49" charset="0"/>
              <a:buChar char="o"/>
            </a:pPr>
            <a:r>
              <a:rPr lang="en-US" sz="2000"/>
              <a:t>Open a minimum of 8AM to 5PM, M-F</a:t>
            </a:r>
          </a:p>
          <a:p>
            <a:pPr lvl="1">
              <a:buSzPct val="70000"/>
              <a:buFont typeface="Courier New" panose="02070309020205020404" pitchFamily="49" charset="0"/>
              <a:buChar char="o"/>
            </a:pPr>
            <a:r>
              <a:rPr lang="en-US" sz="2000"/>
              <a:t>Same day care </a:t>
            </a:r>
          </a:p>
          <a:p>
            <a:pPr lvl="1">
              <a:buSzPct val="70000"/>
              <a:buFont typeface="Courier New" panose="02070309020205020404" pitchFamily="49" charset="0"/>
              <a:buChar char="o"/>
            </a:pPr>
            <a:r>
              <a:rPr lang="en-US" sz="2000"/>
              <a:t>Telehealth availability</a:t>
            </a:r>
          </a:p>
          <a:p>
            <a:pPr lvl="1">
              <a:buSzPct val="70000"/>
              <a:buFont typeface="Courier New" panose="02070309020205020404" pitchFamily="49" charset="0"/>
              <a:buChar char="o"/>
            </a:pPr>
            <a:r>
              <a:rPr lang="en-US" sz="2000"/>
              <a:t>24/7 EMS access to clinic</a:t>
            </a:r>
          </a:p>
          <a:p>
            <a:pPr lvl="1">
              <a:buSzPct val="70000"/>
              <a:buFont typeface="Courier New" panose="02070309020205020404" pitchFamily="49" charset="0"/>
              <a:buChar char="o"/>
            </a:pPr>
            <a:r>
              <a:rPr lang="en-US" sz="2000"/>
              <a:t>Likely courtesy</a:t>
            </a:r>
            <a:r>
              <a:rPr lang="en-US" sz="2000" dirty="0"/>
              <a:t> blood and x-ray testing</a:t>
            </a:r>
          </a:p>
          <a:p>
            <a:r>
              <a:rPr lang="en-US" sz="2400" b="1"/>
              <a:t>Desirable</a:t>
            </a:r>
          </a:p>
          <a:p>
            <a:pPr lvl="1"/>
            <a:r>
              <a:rPr lang="en-US" sz="2000"/>
              <a:t>Woman provider</a:t>
            </a:r>
          </a:p>
          <a:p>
            <a:pPr lvl="1"/>
            <a:r>
              <a:rPr lang="en-US" sz="2000" dirty="0"/>
              <a:t>Additional provider FTEE</a:t>
            </a:r>
          </a:p>
          <a:p>
            <a:pPr lvl="1"/>
            <a:r>
              <a:rPr lang="en-US" sz="2000"/>
              <a:t>Access to specialty care</a:t>
            </a:r>
          </a:p>
          <a:p>
            <a:pPr lvl="1"/>
            <a:endParaRPr lang="en-US" sz="200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5399695-A126-990F-1344-A648F3CC7D7E}"/>
              </a:ext>
            </a:extLst>
          </p:cNvPr>
          <p:cNvGrpSpPr/>
          <p:nvPr/>
        </p:nvGrpSpPr>
        <p:grpSpPr>
          <a:xfrm>
            <a:off x="565355" y="300485"/>
            <a:ext cx="11061290" cy="601286"/>
            <a:chOff x="565355" y="516995"/>
            <a:chExt cx="11061290" cy="601286"/>
          </a:xfrm>
        </p:grpSpPr>
        <p:pic>
          <p:nvPicPr>
            <p:cNvPr id="11" name="Picture 10" descr="Lopez Island Hospital District | Lopez ...">
              <a:extLst>
                <a:ext uri="{FF2B5EF4-FFF2-40B4-BE49-F238E27FC236}">
                  <a16:creationId xmlns:a16="http://schemas.microsoft.com/office/drawing/2014/main" id="{9060C0C0-CA1E-D244-10BF-6668FF1A73E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56290" y="516995"/>
              <a:ext cx="521715" cy="521715"/>
            </a:xfrm>
            <a:prstGeom prst="rect">
              <a:avLst/>
            </a:prstGeom>
            <a:noFill/>
            <a:ln w="28575">
              <a:solidFill>
                <a:srgbClr val="F69706"/>
              </a:solidFill>
            </a:ln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12D5A433-A3DE-146A-EC03-EFD50151E64D}"/>
                </a:ext>
              </a:extLst>
            </p:cNvPr>
            <p:cNvCxnSpPr>
              <a:cxnSpLocks/>
            </p:cNvCxnSpPr>
            <p:nvPr/>
          </p:nvCxnSpPr>
          <p:spPr>
            <a:xfrm>
              <a:off x="565355" y="1118281"/>
              <a:ext cx="11061290" cy="0"/>
            </a:xfrm>
            <a:prstGeom prst="line">
              <a:avLst/>
            </a:prstGeom>
            <a:ln>
              <a:solidFill>
                <a:srgbClr val="8FB5B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1629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0EC03-945D-B2B5-524F-1E3903468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/>
              <a:t>Required Care Model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771934-81A0-B69C-041E-B586A02F51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/>
              <a:t>Oversight, management, communication, and infrastructure </a:t>
            </a:r>
          </a:p>
          <a:p>
            <a:pPr lvl="1">
              <a:buSzPct val="70000"/>
              <a:buFont typeface="Courier New" panose="02070309020205020404" pitchFamily="49" charset="0"/>
              <a:buChar char="o"/>
            </a:pPr>
            <a:r>
              <a:rPr lang="en-US" sz="2000"/>
              <a:t>Transparent reporting of quality outcomes</a:t>
            </a:r>
          </a:p>
          <a:p>
            <a:pPr lvl="1">
              <a:buSzPct val="70000"/>
              <a:buFont typeface="Courier New" panose="02070309020205020404" pitchFamily="49" charset="0"/>
              <a:buChar char="o"/>
            </a:pPr>
            <a:r>
              <a:rPr lang="en-US" sz="2000"/>
              <a:t>Direct managerial oversight (Clinic Manager)</a:t>
            </a:r>
          </a:p>
          <a:p>
            <a:pPr lvl="1">
              <a:buSzPct val="70000"/>
              <a:buFont typeface="Courier New" panose="02070309020205020404" pitchFamily="49" charset="0"/>
              <a:buChar char="o"/>
            </a:pPr>
            <a:r>
              <a:rPr lang="en-US" sz="2000"/>
              <a:t>Direct clinical oversight (Medical Director)</a:t>
            </a:r>
          </a:p>
          <a:p>
            <a:pPr lvl="1">
              <a:buSzPct val="70000"/>
              <a:buFont typeface="Courier New" panose="02070309020205020404" pitchFamily="49" charset="0"/>
              <a:buChar char="o"/>
            </a:pPr>
            <a:r>
              <a:rPr lang="en-US" sz="2000"/>
              <a:t>Frequent management reviews with LIHD (at least monthly), EMS, and CWMA</a:t>
            </a:r>
          </a:p>
          <a:p>
            <a:pPr lvl="1">
              <a:buSzPct val="70000"/>
              <a:buFont typeface="Courier New" panose="02070309020205020404" pitchFamily="49" charset="0"/>
              <a:buChar char="o"/>
            </a:pPr>
            <a:r>
              <a:rPr lang="en-US" sz="2000"/>
              <a:t>Transparent fiscal reporting to LIHD</a:t>
            </a:r>
          </a:p>
          <a:p>
            <a:pPr lvl="1">
              <a:buSzPct val="70000"/>
              <a:buFont typeface="Courier New" panose="02070309020205020404" pitchFamily="49" charset="0"/>
              <a:buChar char="o"/>
            </a:pPr>
            <a:r>
              <a:rPr lang="en-US" sz="2000"/>
              <a:t>Open communication between provider and LIHD/CWMA</a:t>
            </a:r>
          </a:p>
          <a:p>
            <a:pPr lvl="1">
              <a:buSzPct val="70000"/>
              <a:buFont typeface="Courier New" panose="02070309020205020404" pitchFamily="49" charset="0"/>
              <a:buChar char="o"/>
            </a:pPr>
            <a:r>
              <a:rPr lang="en-US" sz="2000"/>
              <a:t>Infrastructure support, e.g., prior authorizations, referral coordination, billing, HR, credentialing and privileging, IT support. </a:t>
            </a:r>
          </a:p>
          <a:p>
            <a:pPr lvl="1">
              <a:buSzPct val="70000"/>
              <a:buFont typeface="Courier New" panose="02070309020205020404" pitchFamily="49" charset="0"/>
              <a:buChar char="o"/>
            </a:pPr>
            <a:r>
              <a:rPr lang="en-US" sz="2000"/>
              <a:t>Active community communication and involvement</a:t>
            </a:r>
          </a:p>
          <a:p>
            <a:pPr marL="0" indent="0">
              <a:buNone/>
            </a:pPr>
            <a:endParaRPr lang="en-US"/>
          </a:p>
        </p:txBody>
      </p:sp>
      <p:pic>
        <p:nvPicPr>
          <p:cNvPr id="5" name="Picture 4" descr="Lopez Island Hospital District | Lopez ...">
            <a:extLst>
              <a:ext uri="{FF2B5EF4-FFF2-40B4-BE49-F238E27FC236}">
                <a16:creationId xmlns:a16="http://schemas.microsoft.com/office/drawing/2014/main" id="{B80EBADA-A6E9-02EA-2B27-3BF6860DAC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6290" y="300485"/>
            <a:ext cx="521715" cy="521715"/>
          </a:xfrm>
          <a:prstGeom prst="rect">
            <a:avLst/>
          </a:prstGeom>
          <a:noFill/>
          <a:ln w="28575">
            <a:solidFill>
              <a:srgbClr val="F69706"/>
            </a:solidFill>
          </a:ln>
        </p:spPr>
      </p:pic>
    </p:spTree>
    <p:extLst>
      <p:ext uri="{BB962C8B-B14F-4D97-AF65-F5344CB8AC3E}">
        <p14:creationId xmlns:p14="http://schemas.microsoft.com/office/powerpoint/2010/main" val="2055755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7274B0-649F-1519-AA93-B7AD52DDBC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00614-CB19-3100-1597-FBAF791BB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671" y="263719"/>
            <a:ext cx="10515600" cy="743862"/>
          </a:xfrm>
        </p:spPr>
        <p:txBody>
          <a:bodyPr>
            <a:normAutofit/>
          </a:bodyPr>
          <a:lstStyle/>
          <a:p>
            <a:r>
              <a:rPr lang="en-US" sz="3600">
                <a:latin typeface="Aptos ExtraBold" panose="020B0004020202020204" pitchFamily="34" charset="0"/>
              </a:rPr>
              <a:t>Six potential operators identified: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F8EB89-AFFA-CD60-ABF4-C9BA81CE3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013" y="1225659"/>
            <a:ext cx="11061290" cy="5257547"/>
          </a:xfrm>
        </p:spPr>
        <p:txBody>
          <a:bodyPr vert="horz" lIns="91440" tIns="45720" rIns="91440" bIns="45720" rtlCol="0" anchor="t"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/>
              <a:t>A pool of 8 potential partners were identified, six were selected as potential partners.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/>
              <a:t>Discussions with potential partners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/>
              <a:t>Could they meet the clinical needs on Lopez?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/>
              <a:t>Would they be willing to partner with Lopez LIHD and CWMA?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/>
              <a:t>What is their commitment to quality comprehensive primary care?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/>
              <a:t>From this group of six, a single potential partner rose above the rest.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/>
              <a:t>High quality health care at a reasonable cost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/>
              <a:t>Reimbursement increases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/>
              <a:t>Strong commitment to the communities they serve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/>
              <a:t>A proven high level of success and sustainability within multiple rural clinical sites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sz="160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1DC9DC1-C4D2-FF4F-66BE-B625DB64966F}"/>
              </a:ext>
            </a:extLst>
          </p:cNvPr>
          <p:cNvGrpSpPr/>
          <p:nvPr/>
        </p:nvGrpSpPr>
        <p:grpSpPr>
          <a:xfrm>
            <a:off x="565355" y="374793"/>
            <a:ext cx="11061290" cy="632788"/>
            <a:chOff x="565355" y="485493"/>
            <a:chExt cx="11061290" cy="632788"/>
          </a:xfrm>
        </p:grpSpPr>
        <p:pic>
          <p:nvPicPr>
            <p:cNvPr id="16" name="Picture 15" descr="Lopez Island Hospital District | Lopez ...">
              <a:extLst>
                <a:ext uri="{FF2B5EF4-FFF2-40B4-BE49-F238E27FC236}">
                  <a16:creationId xmlns:a16="http://schemas.microsoft.com/office/drawing/2014/main" id="{FFF836CA-FBD2-92C9-0D81-EB8C9D977DF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39614" y="485493"/>
              <a:ext cx="521715" cy="521715"/>
            </a:xfrm>
            <a:prstGeom prst="rect">
              <a:avLst/>
            </a:prstGeom>
            <a:noFill/>
            <a:ln w="28575">
              <a:solidFill>
                <a:srgbClr val="F69706"/>
              </a:solidFill>
            </a:ln>
          </p:spPr>
        </p:pic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46A11FB-F257-E93D-25B2-8D2C07364F35}"/>
                </a:ext>
              </a:extLst>
            </p:cNvPr>
            <p:cNvCxnSpPr>
              <a:cxnSpLocks/>
            </p:cNvCxnSpPr>
            <p:nvPr/>
          </p:nvCxnSpPr>
          <p:spPr>
            <a:xfrm>
              <a:off x="565355" y="1118281"/>
              <a:ext cx="11061290" cy="0"/>
            </a:xfrm>
            <a:prstGeom prst="line">
              <a:avLst/>
            </a:prstGeom>
            <a:ln>
              <a:solidFill>
                <a:srgbClr val="8FB5B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25546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5A416-A146-6C1B-92E1-7D14E3AD9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931525"/>
            <a:ext cx="10515600" cy="2142213"/>
          </a:xfrm>
        </p:spPr>
        <p:txBody>
          <a:bodyPr>
            <a:normAutofit/>
          </a:bodyPr>
          <a:lstStyle/>
          <a:p>
            <a:r>
              <a:rPr lang="en-US" sz="5400">
                <a:latin typeface="Aptos Black" panose="020B0004020202020204" pitchFamily="34" charset="0"/>
              </a:rPr>
              <a:t>Who is the preferred partner?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040382-DB38-ED3F-6035-C6ED48A4F1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108755"/>
            <a:ext cx="10515600" cy="1763963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b="1">
                <a:solidFill>
                  <a:srgbClr val="F69706"/>
                </a:solidFill>
              </a:rPr>
              <a:t>The negotiating team is very pleased to recommend </a:t>
            </a:r>
            <a:r>
              <a:rPr lang="en-US" sz="3200" b="1">
                <a:solidFill>
                  <a:srgbClr val="F69706"/>
                </a:solidFill>
              </a:rPr>
              <a:t>Sea Mar </a:t>
            </a:r>
            <a:r>
              <a:rPr lang="en-US" b="1">
                <a:solidFill>
                  <a:srgbClr val="F69706"/>
                </a:solidFill>
              </a:rPr>
              <a:t>as our partner in the provision of primary care on Lopez Island.</a:t>
            </a:r>
          </a:p>
          <a:p>
            <a:pPr>
              <a:lnSpc>
                <a:spcPct val="8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>
                <a:solidFill>
                  <a:srgbClr val="F69706"/>
                </a:solidFill>
              </a:rPr>
              <a:t>For the past 6 weeks, LIHD and CWMA have been meeting , conducting due diligence, and communicating regularly.</a:t>
            </a:r>
          </a:p>
          <a:p>
            <a:endParaRPr lang="en-US"/>
          </a:p>
        </p:txBody>
      </p:sp>
      <p:pic>
        <p:nvPicPr>
          <p:cNvPr id="4" name="Picture 3" descr="SeaMar Logo 2.png">
            <a:extLst>
              <a:ext uri="{FF2B5EF4-FFF2-40B4-BE49-F238E27FC236}">
                <a16:creationId xmlns:a16="http://schemas.microsoft.com/office/drawing/2014/main" id="{D119DC3F-B0C2-C77E-BC27-618F847531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0250" y="670254"/>
            <a:ext cx="6193765" cy="1348055"/>
          </a:xfrm>
          <a:prstGeom prst="rect">
            <a:avLst/>
          </a:prstGeom>
        </p:spPr>
      </p:pic>
      <p:pic>
        <p:nvPicPr>
          <p:cNvPr id="8" name="Picture 7" descr="Logo Words.jpg">
            <a:extLst>
              <a:ext uri="{FF2B5EF4-FFF2-40B4-BE49-F238E27FC236}">
                <a16:creationId xmlns:a16="http://schemas.microsoft.com/office/drawing/2014/main" id="{833487F8-BA0F-9388-125E-2357566DF3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00650" y="5091793"/>
            <a:ext cx="1477736" cy="1464129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479988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321277-2AE5-CE34-C35E-F8BD6D0216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3A708-09CE-FE04-BD0D-A057C472E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355" y="380056"/>
            <a:ext cx="10368534" cy="521715"/>
          </a:xfrm>
        </p:spPr>
        <p:txBody>
          <a:bodyPr>
            <a:noAutofit/>
          </a:bodyPr>
          <a:lstStyle/>
          <a:p>
            <a:r>
              <a:rPr lang="en-US" sz="3600">
                <a:uFill>
                  <a:solidFill>
                    <a:schemeClr val="tx1"/>
                  </a:solidFill>
                </a:uFill>
                <a:latin typeface="Aptos ExtraBold" panose="020B0004020202020204" pitchFamily="34" charset="0"/>
              </a:rPr>
              <a:t>What will Sea Mar provide?</a:t>
            </a:r>
            <a:endParaRPr lang="en-US" sz="3600">
              <a:latin typeface="Aptos ExtraBold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05301-1375-2CDA-3B03-D01132DF9B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373" y="1170247"/>
            <a:ext cx="10915253" cy="5152733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342900" indent="-342900"/>
            <a:r>
              <a:rPr lang="en-US" sz="2400" b="1"/>
              <a:t>Comprehensive primary care, health education, and care coordination.</a:t>
            </a:r>
          </a:p>
          <a:p>
            <a:pPr marL="342900" indent="-342900"/>
            <a:r>
              <a:rPr lang="en-US" sz="2400" b="1"/>
              <a:t>Clinic operation at a minimum of 8AM to 5PM, M-F.</a:t>
            </a:r>
          </a:p>
          <a:p>
            <a:pPr marL="342900" indent="-342900"/>
            <a:r>
              <a:rPr lang="en-US" sz="2400" b="1"/>
              <a:t>Minimum of 1.5 providers, at least one being a physician.</a:t>
            </a:r>
          </a:p>
          <a:p>
            <a:pPr marL="342900" indent="-342900"/>
            <a:r>
              <a:rPr lang="en-US" sz="2400" b="1"/>
              <a:t>Access to same day care.</a:t>
            </a:r>
          </a:p>
          <a:p>
            <a:pPr marL="342900" indent="-342900"/>
            <a:r>
              <a:rPr lang="en-US" sz="2400" b="1"/>
              <a:t>Monthly reviews including quality and fiscal reports.</a:t>
            </a:r>
          </a:p>
          <a:p>
            <a:pPr marL="342900" indent="-342900"/>
            <a:r>
              <a:rPr lang="en-US" sz="2400" b="1"/>
              <a:t>Telehealth access.</a:t>
            </a:r>
          </a:p>
          <a:p>
            <a:pPr marL="342900" indent="-342900"/>
            <a:r>
              <a:rPr lang="en-US" sz="2400" b="1"/>
              <a:t>EMS access to clinic 24/7.</a:t>
            </a:r>
          </a:p>
          <a:p>
            <a:pPr marL="342900" indent="-342900"/>
            <a:r>
              <a:rPr lang="en-US" sz="2400" b="1" dirty="0"/>
              <a:t>Likely courtesy</a:t>
            </a:r>
            <a:r>
              <a:rPr lang="en-US" sz="2400" b="1"/>
              <a:t> blood and x-ray tests. (Sea Mar believes they can do this. Just a few more items need to be done to confirm.)</a:t>
            </a:r>
            <a:endParaRPr lang="en-US" sz="2400" b="1" dirty="0"/>
          </a:p>
          <a:p>
            <a:pPr marL="342900" indent="-342900"/>
            <a:r>
              <a:rPr lang="en-US" sz="2400" b="1"/>
              <a:t>EPIC electronic medical record.</a:t>
            </a:r>
          </a:p>
          <a:p>
            <a:pPr marL="342900" indent="-342900"/>
            <a:r>
              <a:rPr lang="en-US" sz="2400" b="1"/>
              <a:t>Hospitalizations and specialty referrals where patient/insurance prefers. </a:t>
            </a:r>
            <a:endParaRPr lang="en-US" sz="2400"/>
          </a:p>
          <a:p>
            <a:pPr marL="342900" indent="-342900"/>
            <a:r>
              <a:rPr lang="en-US" sz="2400" b="1"/>
              <a:t>Some specialty care available in their Mt. Vernon clinics and by telehealth.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CA1D66B-A9BD-665D-D62D-99F16C8676FA}"/>
              </a:ext>
            </a:extLst>
          </p:cNvPr>
          <p:cNvGrpSpPr/>
          <p:nvPr/>
        </p:nvGrpSpPr>
        <p:grpSpPr>
          <a:xfrm>
            <a:off x="565355" y="300485"/>
            <a:ext cx="11061290" cy="601286"/>
            <a:chOff x="565355" y="516995"/>
            <a:chExt cx="11061290" cy="601286"/>
          </a:xfrm>
        </p:grpSpPr>
        <p:pic>
          <p:nvPicPr>
            <p:cNvPr id="11" name="Picture 10" descr="Lopez Island Hospital District | Lopez ...">
              <a:extLst>
                <a:ext uri="{FF2B5EF4-FFF2-40B4-BE49-F238E27FC236}">
                  <a16:creationId xmlns:a16="http://schemas.microsoft.com/office/drawing/2014/main" id="{BFFCACB2-C2EA-2499-6596-4979EA2E895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56290" y="516995"/>
              <a:ext cx="521715" cy="521715"/>
            </a:xfrm>
            <a:prstGeom prst="rect">
              <a:avLst/>
            </a:prstGeom>
            <a:noFill/>
            <a:ln w="28575">
              <a:solidFill>
                <a:srgbClr val="F69706"/>
              </a:solidFill>
            </a:ln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0E701F72-8AEE-5D8D-5778-2A4A1AB2A9F8}"/>
                </a:ext>
              </a:extLst>
            </p:cNvPr>
            <p:cNvCxnSpPr>
              <a:cxnSpLocks/>
            </p:cNvCxnSpPr>
            <p:nvPr/>
          </p:nvCxnSpPr>
          <p:spPr>
            <a:xfrm>
              <a:off x="565355" y="1118281"/>
              <a:ext cx="11061290" cy="0"/>
            </a:xfrm>
            <a:prstGeom prst="line">
              <a:avLst/>
            </a:prstGeom>
            <a:ln>
              <a:solidFill>
                <a:srgbClr val="8FB5B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43880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4378B5-26F9-862F-3F00-3658050897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9602" y="1162455"/>
            <a:ext cx="7286017" cy="453308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Autofit/>
          </a:bodyPr>
          <a:lstStyle/>
          <a:p>
            <a:pPr marL="342900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200"/>
              <a:t>1978 first comprehensive health center in South Seattle.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200"/>
              <a:t>1985 opened a clinic in Mt. Vernon.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200"/>
              <a:t>1989 opened a clinic in Marysville.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200"/>
              <a:t>2026 provides services to 36 medical clinics, 30 dental clinics, 47 outpatient behavioral health clinics, four inpatient treatment centers,16 affordable housing properties and other social services.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200"/>
              <a:t>Mission: </a:t>
            </a:r>
            <a:r>
              <a:rPr lang="en-US" sz="2200" i="1"/>
              <a:t>providing quality, comprehensive health, human, housing, educational and cultural services to diverse communities, specializing in service to Latinos</a:t>
            </a:r>
            <a:r>
              <a:rPr lang="en-US" sz="2200"/>
              <a:t>.  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200"/>
              <a:t> Sea Mar focuses on Serving UNDER RESOURCED Communities IN need of better access to primary care.</a:t>
            </a:r>
          </a:p>
        </p:txBody>
      </p:sp>
      <p:pic>
        <p:nvPicPr>
          <p:cNvPr id="1028" name="Picture 4" descr="SEA MAR SEATTLE MEDICAL CLINIC - Updated February 2026 - 41 Reviews - 8720  14th Ave S, Seattle, Washington - Medical Centers - Phone Number - Yelp">
            <a:extLst>
              <a:ext uri="{FF2B5EF4-FFF2-40B4-BE49-F238E27FC236}">
                <a16:creationId xmlns:a16="http://schemas.microsoft.com/office/drawing/2014/main" id="{523BCC9A-D219-A6DA-C53E-DCBE78DE52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381" y="1459149"/>
            <a:ext cx="3874850" cy="3874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3245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51C795-56BF-41FB-7513-B06DBBC6A5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1135E-8244-0BE2-EEBA-9F229860F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355" y="262649"/>
            <a:ext cx="10368534" cy="817830"/>
          </a:xfrm>
        </p:spPr>
        <p:txBody>
          <a:bodyPr>
            <a:noAutofit/>
          </a:bodyPr>
          <a:lstStyle/>
          <a:p>
            <a:r>
              <a:rPr lang="en-US" sz="3200">
                <a:latin typeface="Aptos ExtraBold" panose="020B0004020202020204" pitchFamily="34" charset="0"/>
              </a:rPr>
              <a:t>Why was Sea Mar chosen?  </a:t>
            </a:r>
            <a:br>
              <a:rPr lang="en-US" sz="3200">
                <a:latin typeface="Aptos ExtraBold" panose="020B0004020202020204" pitchFamily="34" charset="0"/>
              </a:rPr>
            </a:br>
            <a:r>
              <a:rPr lang="en-US" sz="3200">
                <a:latin typeface="Aptos ExtraBold" panose="020B0004020202020204" pitchFamily="34" charset="0"/>
              </a:rPr>
              <a:t>Hands down, the  best choice for Lopez.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CB06EE-B510-CC04-7E64-F32FAF636E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948" y="1407100"/>
            <a:ext cx="11346104" cy="4931920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400"/>
              <a:t>Sea Mar has a mission to provide services to underserved populations, “This is what we do”.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400"/>
              <a:t>Review of their quality outcomes shows they provide excellent care at a reasonable cost.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400"/>
              <a:t>Sea Mar never turns a patient away, regardless of ability to pay.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Site visits have disclosed satisfied employees, a consistent workforce, and a true dedication to their mission.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400"/>
              <a:t>Federally Qualified Health Clinic (FQHC) status provides </a:t>
            </a:r>
            <a:r>
              <a:rPr lang="en-US" sz="2400" dirty="0"/>
              <a:t>additional services and payment from Medicare and Medicaid, which has been used in the past to fund needed projects and may provide consideration for expansion of services on Lopez.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400"/>
              <a:t>Sea Mar offered to hire current staff at their current salaries.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Sea Mar has a social </a:t>
            </a:r>
            <a:r>
              <a:rPr lang="en-US" sz="2400"/>
              <a:t>conscience</a:t>
            </a:r>
            <a:r>
              <a:rPr lang="en-US" sz="2400" dirty="0"/>
              <a:t> which is manifest in what they do.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400"/>
              <a:t>Will bring EPIC.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400"/>
              <a:t>Can be operational within the timeframe  needed.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0F8A05F-3C2C-7AE7-F852-F658944CCFD3}"/>
              </a:ext>
            </a:extLst>
          </p:cNvPr>
          <p:cNvGrpSpPr/>
          <p:nvPr/>
        </p:nvGrpSpPr>
        <p:grpSpPr>
          <a:xfrm>
            <a:off x="565355" y="518979"/>
            <a:ext cx="11061290" cy="601286"/>
            <a:chOff x="565355" y="516995"/>
            <a:chExt cx="11061290" cy="601286"/>
          </a:xfrm>
        </p:grpSpPr>
        <p:pic>
          <p:nvPicPr>
            <p:cNvPr id="11" name="Picture 10" descr="Lopez Island Hospital District | Lopez ...">
              <a:extLst>
                <a:ext uri="{FF2B5EF4-FFF2-40B4-BE49-F238E27FC236}">
                  <a16:creationId xmlns:a16="http://schemas.microsoft.com/office/drawing/2014/main" id="{4C3E79A6-BA2B-DA3C-1661-94D406F8AC8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56290" y="516995"/>
              <a:ext cx="521715" cy="521715"/>
            </a:xfrm>
            <a:prstGeom prst="rect">
              <a:avLst/>
            </a:prstGeom>
            <a:noFill/>
            <a:ln w="28575">
              <a:solidFill>
                <a:srgbClr val="F69706"/>
              </a:solidFill>
            </a:ln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56CCB4E-9DAF-8661-416B-A032D6835840}"/>
                </a:ext>
              </a:extLst>
            </p:cNvPr>
            <p:cNvCxnSpPr>
              <a:cxnSpLocks/>
            </p:cNvCxnSpPr>
            <p:nvPr/>
          </p:nvCxnSpPr>
          <p:spPr>
            <a:xfrm>
              <a:off x="565355" y="1118281"/>
              <a:ext cx="11061290" cy="0"/>
            </a:xfrm>
            <a:prstGeom prst="line">
              <a:avLst/>
            </a:prstGeom>
            <a:ln>
              <a:solidFill>
                <a:srgbClr val="8FB5B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1882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E2569D-0B32-2651-3E3D-E9E630EBE3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CDD0B-ADA5-542A-9446-0890BDD9C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355" y="262649"/>
            <a:ext cx="10368534" cy="817830"/>
          </a:xfrm>
        </p:spPr>
        <p:txBody>
          <a:bodyPr>
            <a:noAutofit/>
          </a:bodyPr>
          <a:lstStyle/>
          <a:p>
            <a:r>
              <a:rPr lang="en-US" sz="3200">
                <a:latin typeface="Aptos ExtraBold"/>
              </a:rPr>
              <a:t>What is a Federally Qualified Health Clinic?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982B08-6D46-7E43-CD48-14308784A4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948" y="1407100"/>
            <a:ext cx="11346104" cy="49319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600">
                <a:latin typeface="Arial"/>
                <a:cs typeface="Arial"/>
              </a:rPr>
              <a:t>•</a:t>
            </a:r>
            <a:r>
              <a:rPr lang="en-US" sz="2600"/>
              <a:t>Community based clinic</a:t>
            </a:r>
          </a:p>
          <a:p>
            <a:pPr marL="0" indent="0">
              <a:buNone/>
            </a:pPr>
            <a:r>
              <a:rPr lang="en-US" sz="2600">
                <a:latin typeface="Arial"/>
                <a:cs typeface="Arial"/>
              </a:rPr>
              <a:t>•</a:t>
            </a:r>
            <a:r>
              <a:rPr lang="en-US" sz="2600"/>
              <a:t>Non-profit</a:t>
            </a:r>
            <a:endParaRPr lang="en-US"/>
          </a:p>
          <a:p>
            <a:pPr marL="0" indent="0">
              <a:buNone/>
            </a:pPr>
            <a:r>
              <a:rPr lang="en-US" sz="2600">
                <a:latin typeface="Arial"/>
                <a:cs typeface="Arial"/>
              </a:rPr>
              <a:t>•</a:t>
            </a:r>
            <a:r>
              <a:rPr lang="en-US" sz="2600"/>
              <a:t>Provide high-quality primary and preventive care either directly or by referral</a:t>
            </a:r>
            <a:endParaRPr lang="en-US"/>
          </a:p>
          <a:p>
            <a:pPr marL="0" indent="0">
              <a:buNone/>
            </a:pPr>
            <a:r>
              <a:rPr lang="en-US" sz="2600">
                <a:latin typeface="Arial"/>
                <a:cs typeface="Arial"/>
              </a:rPr>
              <a:t>•</a:t>
            </a:r>
            <a:r>
              <a:rPr lang="en-US" sz="2600">
                <a:solidFill>
                  <a:srgbClr val="0A0A0A"/>
                </a:solidFill>
              </a:rPr>
              <a:t>Services often include primary care, dental care, mental health counseling, substance abuse treatment, and pharmacy services.</a:t>
            </a:r>
            <a:endParaRPr lang="en-US"/>
          </a:p>
          <a:p>
            <a:pPr marL="0" indent="0">
              <a:buNone/>
            </a:pPr>
            <a:r>
              <a:rPr lang="en-US" sz="2600">
                <a:latin typeface="Arial"/>
                <a:cs typeface="Arial"/>
              </a:rPr>
              <a:t>•</a:t>
            </a:r>
            <a:r>
              <a:rPr lang="en-US" sz="2600">
                <a:solidFill>
                  <a:srgbClr val="0A0A0A"/>
                </a:solidFill>
              </a:rPr>
              <a:t>Must have a sliding fee schedule based on patient income and family size. Care is provided regardless of income, insurance status, or ability to pay.</a:t>
            </a:r>
            <a:endParaRPr lang="en-US"/>
          </a:p>
          <a:p>
            <a:pPr marL="0" indent="0">
              <a:buNone/>
            </a:pPr>
            <a:r>
              <a:rPr lang="en-US" sz="2600">
                <a:latin typeface="Arial"/>
                <a:cs typeface="Arial"/>
              </a:rPr>
              <a:t>•</a:t>
            </a:r>
            <a:r>
              <a:rPr lang="en-US" sz="2600">
                <a:solidFill>
                  <a:srgbClr val="0A0A0A"/>
                </a:solidFill>
              </a:rPr>
              <a:t>FQHCs are governed by a patient-majority board of directors.</a:t>
            </a:r>
            <a:endParaRPr lang="en-US"/>
          </a:p>
          <a:p>
            <a:pPr marL="0" indent="0">
              <a:buNone/>
            </a:pPr>
            <a:r>
              <a:rPr lang="en-US" sz="2600">
                <a:latin typeface="Arial"/>
                <a:cs typeface="Arial"/>
              </a:rPr>
              <a:t>•</a:t>
            </a:r>
            <a:r>
              <a:rPr lang="en-US" sz="2600">
                <a:solidFill>
                  <a:srgbClr val="0A0A0A"/>
                </a:solidFill>
              </a:rPr>
              <a:t>FQHCs receive federal grants (HRSA), enhanced Medicare/Medicaid reimbursements, and access to the 340B drug pricing program.  </a:t>
            </a:r>
            <a:endParaRPr lang="en-US"/>
          </a:p>
          <a:p>
            <a:endParaRPr lang="en-US" sz="260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sz="240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47D22E3-4460-BC3F-A5DF-ECC352E6664D}"/>
              </a:ext>
            </a:extLst>
          </p:cNvPr>
          <p:cNvGrpSpPr/>
          <p:nvPr/>
        </p:nvGrpSpPr>
        <p:grpSpPr>
          <a:xfrm>
            <a:off x="565355" y="518979"/>
            <a:ext cx="11061290" cy="601286"/>
            <a:chOff x="565355" y="516995"/>
            <a:chExt cx="11061290" cy="601286"/>
          </a:xfrm>
        </p:grpSpPr>
        <p:pic>
          <p:nvPicPr>
            <p:cNvPr id="11" name="Picture 10" descr="Lopez Island Hospital District | Lopez ...">
              <a:extLst>
                <a:ext uri="{FF2B5EF4-FFF2-40B4-BE49-F238E27FC236}">
                  <a16:creationId xmlns:a16="http://schemas.microsoft.com/office/drawing/2014/main" id="{EAEA9BE1-D2B5-A65D-0C16-86DACA31451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56290" y="516995"/>
              <a:ext cx="521715" cy="521715"/>
            </a:xfrm>
            <a:prstGeom prst="rect">
              <a:avLst/>
            </a:prstGeom>
            <a:noFill/>
            <a:ln w="28575">
              <a:solidFill>
                <a:srgbClr val="F69706"/>
              </a:solidFill>
            </a:ln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B4107247-2316-4DA5-7DFE-829BA3E0C638}"/>
                </a:ext>
              </a:extLst>
            </p:cNvPr>
            <p:cNvCxnSpPr>
              <a:cxnSpLocks/>
            </p:cNvCxnSpPr>
            <p:nvPr/>
          </p:nvCxnSpPr>
          <p:spPr>
            <a:xfrm>
              <a:off x="565355" y="1118281"/>
              <a:ext cx="11061290" cy="0"/>
            </a:xfrm>
            <a:prstGeom prst="line">
              <a:avLst/>
            </a:prstGeom>
            <a:ln>
              <a:solidFill>
                <a:srgbClr val="8FB5B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08816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Application>Microsoft Office PowerPoint</Application>
  <PresentationFormat>Widescreen</PresentationFormat>
  <Slides>11</Slides>
  <Notes>5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A Required Care Model was developed with input from both groups and the community:</vt:lpstr>
      <vt:lpstr>Required Care Model (cont.)</vt:lpstr>
      <vt:lpstr>Six potential operators identified:</vt:lpstr>
      <vt:lpstr>Who is the preferred partner? </vt:lpstr>
      <vt:lpstr>What will Sea Mar provide?</vt:lpstr>
      <vt:lpstr>PowerPoint Presentation</vt:lpstr>
      <vt:lpstr>Why was Sea Mar chosen?   Hands down, the  best choice for Lopez.</vt:lpstr>
      <vt:lpstr>What is a Federally Qualified Health Clinic?</vt:lpstr>
      <vt:lpstr>Next Steps, Assuming Board Approval: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James Orcutt</dc:creator>
  <cp:revision>24</cp:revision>
  <dcterms:created xsi:type="dcterms:W3CDTF">2026-02-15T17:35:32Z</dcterms:created>
  <dcterms:modified xsi:type="dcterms:W3CDTF">2026-02-19T16:02:02Z</dcterms:modified>
</cp:coreProperties>
</file>